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8" r:id="rId3"/>
    <p:sldId id="282" r:id="rId4"/>
    <p:sldId id="275" r:id="rId5"/>
    <p:sldId id="283" r:id="rId6"/>
    <p:sldId id="285" r:id="rId7"/>
    <p:sldId id="284" r:id="rId8"/>
    <p:sldId id="286" r:id="rId9"/>
    <p:sldId id="304" r:id="rId10"/>
    <p:sldId id="279" r:id="rId11"/>
    <p:sldId id="287" r:id="rId12"/>
    <p:sldId id="288" r:id="rId13"/>
    <p:sldId id="289" r:id="rId14"/>
    <p:sldId id="290" r:id="rId15"/>
    <p:sldId id="293" r:id="rId16"/>
    <p:sldId id="291" r:id="rId17"/>
    <p:sldId id="294" r:id="rId18"/>
    <p:sldId id="296" r:id="rId19"/>
    <p:sldId id="297" r:id="rId20"/>
    <p:sldId id="298" r:id="rId21"/>
    <p:sldId id="300" r:id="rId22"/>
    <p:sldId id="299" r:id="rId23"/>
    <p:sldId id="270" r:id="rId24"/>
    <p:sldId id="273" r:id="rId25"/>
    <p:sldId id="301" r:id="rId26"/>
    <p:sldId id="302" r:id="rId27"/>
    <p:sldId id="303" r:id="rId28"/>
    <p:sldId id="272" r:id="rId29"/>
    <p:sldId id="27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5A7D"/>
    <a:srgbClr val="762D4B"/>
    <a:srgbClr val="1A6CB8"/>
    <a:srgbClr val="032743"/>
    <a:srgbClr val="1A5A82"/>
    <a:srgbClr val="1467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0" d="100"/>
          <a:sy n="110" d="100"/>
        </p:scale>
        <p:origin x="57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rgbClr val="165A7D"/>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rgbClr val="165A7D"/>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rgbClr val="165A7D"/>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rgbClr val="165A7D"/>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rgbClr val="165A7D"/>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rgbClr val="165A7D"/>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rgbClr val="165A7D"/>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rgbClr val="165A7D"/>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rgbClr val="165A7D"/>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rgbClr val="165A7D"/>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rgbClr val="165A7D"/>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rgbClr val="165A7D"/>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rgbClr val="165A7D"/>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rgbClr val="165A7D"/>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rgbClr val="165A7D"/>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rgbClr val="165A7D"/>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rgbClr val="165A7D"/>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rgbClr val="165A7D"/>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rgbClr val="165A7D"/>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rgbClr val="165A7D"/>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rgbClr val="165A7D"/>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3F79-9A7B-4B97-B7C2-A7391ACE2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642050-5FCB-4E85-A288-2508D22041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79FB8C-E098-4AF2-A363-E29F4A1805EC}"/>
              </a:ext>
            </a:extLst>
          </p:cNvPr>
          <p:cNvSpPr>
            <a:spLocks noGrp="1"/>
          </p:cNvSpPr>
          <p:nvPr>
            <p:ph type="dt" sz="half" idx="10"/>
          </p:nvPr>
        </p:nvSpPr>
        <p:spPr/>
        <p:txBody>
          <a:bodyPr/>
          <a:lstStyle/>
          <a:p>
            <a:fld id="{E124ADEB-7BF4-46DE-929F-946671BDE926}" type="datetimeFigureOut">
              <a:rPr lang="en-US" smtClean="0"/>
              <a:t>5/7/2020</a:t>
            </a:fld>
            <a:endParaRPr lang="en-US"/>
          </a:p>
        </p:txBody>
      </p:sp>
      <p:sp>
        <p:nvSpPr>
          <p:cNvPr id="5" name="Footer Placeholder 4">
            <a:extLst>
              <a:ext uri="{FF2B5EF4-FFF2-40B4-BE49-F238E27FC236}">
                <a16:creationId xmlns:a16="http://schemas.microsoft.com/office/drawing/2014/main" id="{63A08742-2345-4010-A3D8-9F1EA10E1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EB019C-C88C-4957-808C-AF46422D076E}"/>
              </a:ext>
            </a:extLst>
          </p:cNvPr>
          <p:cNvSpPr>
            <a:spLocks noGrp="1"/>
          </p:cNvSpPr>
          <p:nvPr>
            <p:ph type="sldNum" sz="quarter" idx="12"/>
          </p:nvPr>
        </p:nvSpPr>
        <p:spPr/>
        <p:txBody>
          <a:bodyPr/>
          <a:lstStyle/>
          <a:p>
            <a:fld id="{9BF1902F-31AC-4722-95FA-5E673D9138CA}" type="slidenum">
              <a:rPr lang="en-US" smtClean="0"/>
              <a:t>‹#›</a:t>
            </a:fld>
            <a:endParaRPr lang="en-US"/>
          </a:p>
        </p:txBody>
      </p:sp>
    </p:spTree>
    <p:extLst>
      <p:ext uri="{BB962C8B-B14F-4D97-AF65-F5344CB8AC3E}">
        <p14:creationId xmlns:p14="http://schemas.microsoft.com/office/powerpoint/2010/main" val="1520898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334D3-F033-44D6-A723-2C31659767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4019C4-2D48-4C5B-9A1D-BCC34089856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74E85-D1D8-430A-8E2E-0ABE05EB2E5E}"/>
              </a:ext>
            </a:extLst>
          </p:cNvPr>
          <p:cNvSpPr>
            <a:spLocks noGrp="1"/>
          </p:cNvSpPr>
          <p:nvPr>
            <p:ph type="dt" sz="half" idx="10"/>
          </p:nvPr>
        </p:nvSpPr>
        <p:spPr/>
        <p:txBody>
          <a:bodyPr/>
          <a:lstStyle/>
          <a:p>
            <a:fld id="{E124ADEB-7BF4-46DE-929F-946671BDE926}" type="datetimeFigureOut">
              <a:rPr lang="en-US" smtClean="0"/>
              <a:t>5/7/2020</a:t>
            </a:fld>
            <a:endParaRPr lang="en-US"/>
          </a:p>
        </p:txBody>
      </p:sp>
      <p:sp>
        <p:nvSpPr>
          <p:cNvPr id="5" name="Footer Placeholder 4">
            <a:extLst>
              <a:ext uri="{FF2B5EF4-FFF2-40B4-BE49-F238E27FC236}">
                <a16:creationId xmlns:a16="http://schemas.microsoft.com/office/drawing/2014/main" id="{F120421F-9765-4A6F-94A3-7D2D14AC95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810E8-BCEC-47F2-91F5-C8DA9C5063B3}"/>
              </a:ext>
            </a:extLst>
          </p:cNvPr>
          <p:cNvSpPr>
            <a:spLocks noGrp="1"/>
          </p:cNvSpPr>
          <p:nvPr>
            <p:ph type="sldNum" sz="quarter" idx="12"/>
          </p:nvPr>
        </p:nvSpPr>
        <p:spPr/>
        <p:txBody>
          <a:bodyPr/>
          <a:lstStyle/>
          <a:p>
            <a:fld id="{9BF1902F-31AC-4722-95FA-5E673D9138CA}" type="slidenum">
              <a:rPr lang="en-US" smtClean="0"/>
              <a:t>‹#›</a:t>
            </a:fld>
            <a:endParaRPr lang="en-US"/>
          </a:p>
        </p:txBody>
      </p:sp>
    </p:spTree>
    <p:extLst>
      <p:ext uri="{BB962C8B-B14F-4D97-AF65-F5344CB8AC3E}">
        <p14:creationId xmlns:p14="http://schemas.microsoft.com/office/powerpoint/2010/main" val="1926044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B00055-C0D4-4A51-BA2B-5B959C6B94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3B08AF-3D58-4F7E-87A6-7E45F83A8E8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BD21AD-E979-4508-AC25-C8BD20A2E7B0}"/>
              </a:ext>
            </a:extLst>
          </p:cNvPr>
          <p:cNvSpPr>
            <a:spLocks noGrp="1"/>
          </p:cNvSpPr>
          <p:nvPr>
            <p:ph type="dt" sz="half" idx="10"/>
          </p:nvPr>
        </p:nvSpPr>
        <p:spPr/>
        <p:txBody>
          <a:bodyPr/>
          <a:lstStyle/>
          <a:p>
            <a:fld id="{E124ADEB-7BF4-46DE-929F-946671BDE926}" type="datetimeFigureOut">
              <a:rPr lang="en-US" smtClean="0"/>
              <a:t>5/7/2020</a:t>
            </a:fld>
            <a:endParaRPr lang="en-US"/>
          </a:p>
        </p:txBody>
      </p:sp>
      <p:sp>
        <p:nvSpPr>
          <p:cNvPr id="5" name="Footer Placeholder 4">
            <a:extLst>
              <a:ext uri="{FF2B5EF4-FFF2-40B4-BE49-F238E27FC236}">
                <a16:creationId xmlns:a16="http://schemas.microsoft.com/office/drawing/2014/main" id="{42313F06-FBA8-4833-9DD6-40FBF69CE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CBDBB-15F4-4AEB-A089-DA0088F838F9}"/>
              </a:ext>
            </a:extLst>
          </p:cNvPr>
          <p:cNvSpPr>
            <a:spLocks noGrp="1"/>
          </p:cNvSpPr>
          <p:nvPr>
            <p:ph type="sldNum" sz="quarter" idx="12"/>
          </p:nvPr>
        </p:nvSpPr>
        <p:spPr/>
        <p:txBody>
          <a:bodyPr/>
          <a:lstStyle/>
          <a:p>
            <a:fld id="{9BF1902F-31AC-4722-95FA-5E673D9138CA}" type="slidenum">
              <a:rPr lang="en-US" smtClean="0"/>
              <a:t>‹#›</a:t>
            </a:fld>
            <a:endParaRPr lang="en-US"/>
          </a:p>
        </p:txBody>
      </p:sp>
    </p:spTree>
    <p:extLst>
      <p:ext uri="{BB962C8B-B14F-4D97-AF65-F5344CB8AC3E}">
        <p14:creationId xmlns:p14="http://schemas.microsoft.com/office/powerpoint/2010/main" val="1760097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7E3C9-0712-4076-A2D4-7DDE47E84D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B3834-D75C-4B1A-8EB1-1ACE899CAC7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3A307-9D9E-4E2F-9EFC-2EB056E497D7}"/>
              </a:ext>
            </a:extLst>
          </p:cNvPr>
          <p:cNvSpPr>
            <a:spLocks noGrp="1"/>
          </p:cNvSpPr>
          <p:nvPr>
            <p:ph type="dt" sz="half" idx="10"/>
          </p:nvPr>
        </p:nvSpPr>
        <p:spPr/>
        <p:txBody>
          <a:bodyPr/>
          <a:lstStyle/>
          <a:p>
            <a:fld id="{E124ADEB-7BF4-46DE-929F-946671BDE926}" type="datetimeFigureOut">
              <a:rPr lang="en-US" smtClean="0"/>
              <a:t>5/7/2020</a:t>
            </a:fld>
            <a:endParaRPr lang="en-US"/>
          </a:p>
        </p:txBody>
      </p:sp>
      <p:sp>
        <p:nvSpPr>
          <p:cNvPr id="5" name="Footer Placeholder 4">
            <a:extLst>
              <a:ext uri="{FF2B5EF4-FFF2-40B4-BE49-F238E27FC236}">
                <a16:creationId xmlns:a16="http://schemas.microsoft.com/office/drawing/2014/main" id="{0277E035-50EC-458D-BB40-B3F84BFE97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9630F-3279-4154-BACC-9664B6BBFA1F}"/>
              </a:ext>
            </a:extLst>
          </p:cNvPr>
          <p:cNvSpPr>
            <a:spLocks noGrp="1"/>
          </p:cNvSpPr>
          <p:nvPr>
            <p:ph type="sldNum" sz="quarter" idx="12"/>
          </p:nvPr>
        </p:nvSpPr>
        <p:spPr/>
        <p:txBody>
          <a:bodyPr/>
          <a:lstStyle/>
          <a:p>
            <a:fld id="{9BF1902F-31AC-4722-95FA-5E673D9138CA}" type="slidenum">
              <a:rPr lang="en-US" smtClean="0"/>
              <a:t>‹#›</a:t>
            </a:fld>
            <a:endParaRPr lang="en-US"/>
          </a:p>
        </p:txBody>
      </p:sp>
    </p:spTree>
    <p:extLst>
      <p:ext uri="{BB962C8B-B14F-4D97-AF65-F5344CB8AC3E}">
        <p14:creationId xmlns:p14="http://schemas.microsoft.com/office/powerpoint/2010/main" val="1234660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7932-5671-403F-9A7C-D0F552E293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52A316-140B-4CB5-972C-211DDF225F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89A9968-6831-458A-9D53-AE520FDAA73D}"/>
              </a:ext>
            </a:extLst>
          </p:cNvPr>
          <p:cNvSpPr>
            <a:spLocks noGrp="1"/>
          </p:cNvSpPr>
          <p:nvPr>
            <p:ph type="dt" sz="half" idx="10"/>
          </p:nvPr>
        </p:nvSpPr>
        <p:spPr/>
        <p:txBody>
          <a:bodyPr/>
          <a:lstStyle/>
          <a:p>
            <a:fld id="{E124ADEB-7BF4-46DE-929F-946671BDE926}" type="datetimeFigureOut">
              <a:rPr lang="en-US" smtClean="0"/>
              <a:t>5/7/2020</a:t>
            </a:fld>
            <a:endParaRPr lang="en-US"/>
          </a:p>
        </p:txBody>
      </p:sp>
      <p:sp>
        <p:nvSpPr>
          <p:cNvPr id="5" name="Footer Placeholder 4">
            <a:extLst>
              <a:ext uri="{FF2B5EF4-FFF2-40B4-BE49-F238E27FC236}">
                <a16:creationId xmlns:a16="http://schemas.microsoft.com/office/drawing/2014/main" id="{2AB3F939-CBC1-4733-BE94-C0B2924A66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5F996-8FE1-44EE-ADF0-8C1FD4DC017C}"/>
              </a:ext>
            </a:extLst>
          </p:cNvPr>
          <p:cNvSpPr>
            <a:spLocks noGrp="1"/>
          </p:cNvSpPr>
          <p:nvPr>
            <p:ph type="sldNum" sz="quarter" idx="12"/>
          </p:nvPr>
        </p:nvSpPr>
        <p:spPr/>
        <p:txBody>
          <a:bodyPr/>
          <a:lstStyle/>
          <a:p>
            <a:fld id="{9BF1902F-31AC-4722-95FA-5E673D9138CA}" type="slidenum">
              <a:rPr lang="en-US" smtClean="0"/>
              <a:t>‹#›</a:t>
            </a:fld>
            <a:endParaRPr lang="en-US"/>
          </a:p>
        </p:txBody>
      </p:sp>
    </p:spTree>
    <p:extLst>
      <p:ext uri="{BB962C8B-B14F-4D97-AF65-F5344CB8AC3E}">
        <p14:creationId xmlns:p14="http://schemas.microsoft.com/office/powerpoint/2010/main" val="2992281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444A-05B0-4414-91D9-86D24356A7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0DF5F6-8A31-4A1A-BABF-C8E067487A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A4CDD-82B1-4820-A510-88D06E24A75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287D66-2CD5-4247-8025-B21553ADC3A4}"/>
              </a:ext>
            </a:extLst>
          </p:cNvPr>
          <p:cNvSpPr>
            <a:spLocks noGrp="1"/>
          </p:cNvSpPr>
          <p:nvPr>
            <p:ph type="dt" sz="half" idx="10"/>
          </p:nvPr>
        </p:nvSpPr>
        <p:spPr/>
        <p:txBody>
          <a:bodyPr/>
          <a:lstStyle/>
          <a:p>
            <a:fld id="{E124ADEB-7BF4-46DE-929F-946671BDE926}" type="datetimeFigureOut">
              <a:rPr lang="en-US" smtClean="0"/>
              <a:t>5/7/2020</a:t>
            </a:fld>
            <a:endParaRPr lang="en-US"/>
          </a:p>
        </p:txBody>
      </p:sp>
      <p:sp>
        <p:nvSpPr>
          <p:cNvPr id="6" name="Footer Placeholder 5">
            <a:extLst>
              <a:ext uri="{FF2B5EF4-FFF2-40B4-BE49-F238E27FC236}">
                <a16:creationId xmlns:a16="http://schemas.microsoft.com/office/drawing/2014/main" id="{63EC23C8-2B7B-4692-9FCF-12584E7806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CF195-6934-44FB-936D-CD58CA37B697}"/>
              </a:ext>
            </a:extLst>
          </p:cNvPr>
          <p:cNvSpPr>
            <a:spLocks noGrp="1"/>
          </p:cNvSpPr>
          <p:nvPr>
            <p:ph type="sldNum" sz="quarter" idx="12"/>
          </p:nvPr>
        </p:nvSpPr>
        <p:spPr/>
        <p:txBody>
          <a:bodyPr/>
          <a:lstStyle/>
          <a:p>
            <a:fld id="{9BF1902F-31AC-4722-95FA-5E673D9138CA}" type="slidenum">
              <a:rPr lang="en-US" smtClean="0"/>
              <a:t>‹#›</a:t>
            </a:fld>
            <a:endParaRPr lang="en-US"/>
          </a:p>
        </p:txBody>
      </p:sp>
    </p:spTree>
    <p:extLst>
      <p:ext uri="{BB962C8B-B14F-4D97-AF65-F5344CB8AC3E}">
        <p14:creationId xmlns:p14="http://schemas.microsoft.com/office/powerpoint/2010/main" val="1237183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1617-F77B-4A5D-8FB3-F4D1EAE91C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0AE4AC-1AB6-4CE9-9E45-5FAEE38514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59BEFCB-8866-4290-ACAE-C31B30123A9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FB9BE1-0E4A-4E1F-93FE-6FF1B64769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A50906C-777F-4554-A3AB-241F8268ED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61B0EF-F0C6-4D2A-B580-EDFF8FCB227F}"/>
              </a:ext>
            </a:extLst>
          </p:cNvPr>
          <p:cNvSpPr>
            <a:spLocks noGrp="1"/>
          </p:cNvSpPr>
          <p:nvPr>
            <p:ph type="dt" sz="half" idx="10"/>
          </p:nvPr>
        </p:nvSpPr>
        <p:spPr/>
        <p:txBody>
          <a:bodyPr/>
          <a:lstStyle/>
          <a:p>
            <a:fld id="{E124ADEB-7BF4-46DE-929F-946671BDE926}" type="datetimeFigureOut">
              <a:rPr lang="en-US" smtClean="0"/>
              <a:t>5/7/2020</a:t>
            </a:fld>
            <a:endParaRPr lang="en-US"/>
          </a:p>
        </p:txBody>
      </p:sp>
      <p:sp>
        <p:nvSpPr>
          <p:cNvPr id="8" name="Footer Placeholder 7">
            <a:extLst>
              <a:ext uri="{FF2B5EF4-FFF2-40B4-BE49-F238E27FC236}">
                <a16:creationId xmlns:a16="http://schemas.microsoft.com/office/drawing/2014/main" id="{27045C7F-B9E7-461B-A50C-D0A6663E4E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046D1A-9D0F-4337-930A-DE347C2F828C}"/>
              </a:ext>
            </a:extLst>
          </p:cNvPr>
          <p:cNvSpPr>
            <a:spLocks noGrp="1"/>
          </p:cNvSpPr>
          <p:nvPr>
            <p:ph type="sldNum" sz="quarter" idx="12"/>
          </p:nvPr>
        </p:nvSpPr>
        <p:spPr/>
        <p:txBody>
          <a:bodyPr/>
          <a:lstStyle/>
          <a:p>
            <a:fld id="{9BF1902F-31AC-4722-95FA-5E673D9138CA}" type="slidenum">
              <a:rPr lang="en-US" smtClean="0"/>
              <a:t>‹#›</a:t>
            </a:fld>
            <a:endParaRPr lang="en-US"/>
          </a:p>
        </p:txBody>
      </p:sp>
    </p:spTree>
    <p:extLst>
      <p:ext uri="{BB962C8B-B14F-4D97-AF65-F5344CB8AC3E}">
        <p14:creationId xmlns:p14="http://schemas.microsoft.com/office/powerpoint/2010/main" val="1515943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934EF-66CA-45EF-AD20-781BA5692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E87E2D-760F-4288-B751-A8E869C87666}"/>
              </a:ext>
            </a:extLst>
          </p:cNvPr>
          <p:cNvSpPr>
            <a:spLocks noGrp="1"/>
          </p:cNvSpPr>
          <p:nvPr>
            <p:ph type="dt" sz="half" idx="10"/>
          </p:nvPr>
        </p:nvSpPr>
        <p:spPr/>
        <p:txBody>
          <a:bodyPr/>
          <a:lstStyle/>
          <a:p>
            <a:fld id="{E124ADEB-7BF4-46DE-929F-946671BDE926}" type="datetimeFigureOut">
              <a:rPr lang="en-US" smtClean="0"/>
              <a:t>5/7/2020</a:t>
            </a:fld>
            <a:endParaRPr lang="en-US"/>
          </a:p>
        </p:txBody>
      </p:sp>
      <p:sp>
        <p:nvSpPr>
          <p:cNvPr id="4" name="Footer Placeholder 3">
            <a:extLst>
              <a:ext uri="{FF2B5EF4-FFF2-40B4-BE49-F238E27FC236}">
                <a16:creationId xmlns:a16="http://schemas.microsoft.com/office/drawing/2014/main" id="{CFFFAB51-B7BA-45EF-847D-48C8E437EF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295CD1-EEA8-41CA-A353-471D1F2D4F4A}"/>
              </a:ext>
            </a:extLst>
          </p:cNvPr>
          <p:cNvSpPr>
            <a:spLocks noGrp="1"/>
          </p:cNvSpPr>
          <p:nvPr>
            <p:ph type="sldNum" sz="quarter" idx="12"/>
          </p:nvPr>
        </p:nvSpPr>
        <p:spPr/>
        <p:txBody>
          <a:bodyPr/>
          <a:lstStyle/>
          <a:p>
            <a:fld id="{9BF1902F-31AC-4722-95FA-5E673D9138CA}" type="slidenum">
              <a:rPr lang="en-US" smtClean="0"/>
              <a:t>‹#›</a:t>
            </a:fld>
            <a:endParaRPr lang="en-US"/>
          </a:p>
        </p:txBody>
      </p:sp>
    </p:spTree>
    <p:extLst>
      <p:ext uri="{BB962C8B-B14F-4D97-AF65-F5344CB8AC3E}">
        <p14:creationId xmlns:p14="http://schemas.microsoft.com/office/powerpoint/2010/main" val="1051123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802D7D-3EDB-4908-B405-1721AAD8F418}"/>
              </a:ext>
            </a:extLst>
          </p:cNvPr>
          <p:cNvSpPr>
            <a:spLocks noGrp="1"/>
          </p:cNvSpPr>
          <p:nvPr>
            <p:ph type="dt" sz="half" idx="10"/>
          </p:nvPr>
        </p:nvSpPr>
        <p:spPr/>
        <p:txBody>
          <a:bodyPr/>
          <a:lstStyle/>
          <a:p>
            <a:fld id="{E124ADEB-7BF4-46DE-929F-946671BDE926}" type="datetimeFigureOut">
              <a:rPr lang="en-US" smtClean="0"/>
              <a:t>5/7/2020</a:t>
            </a:fld>
            <a:endParaRPr lang="en-US"/>
          </a:p>
        </p:txBody>
      </p:sp>
      <p:sp>
        <p:nvSpPr>
          <p:cNvPr id="3" name="Footer Placeholder 2">
            <a:extLst>
              <a:ext uri="{FF2B5EF4-FFF2-40B4-BE49-F238E27FC236}">
                <a16:creationId xmlns:a16="http://schemas.microsoft.com/office/drawing/2014/main" id="{32CD4E92-757E-41D3-A8D4-C17F7B4B3A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550611-0B76-487B-865C-C887FCF5DC27}"/>
              </a:ext>
            </a:extLst>
          </p:cNvPr>
          <p:cNvSpPr>
            <a:spLocks noGrp="1"/>
          </p:cNvSpPr>
          <p:nvPr>
            <p:ph type="sldNum" sz="quarter" idx="12"/>
          </p:nvPr>
        </p:nvSpPr>
        <p:spPr/>
        <p:txBody>
          <a:bodyPr/>
          <a:lstStyle/>
          <a:p>
            <a:fld id="{9BF1902F-31AC-4722-95FA-5E673D9138CA}" type="slidenum">
              <a:rPr lang="en-US" smtClean="0"/>
              <a:t>‹#›</a:t>
            </a:fld>
            <a:endParaRPr lang="en-US"/>
          </a:p>
        </p:txBody>
      </p:sp>
    </p:spTree>
    <p:extLst>
      <p:ext uri="{BB962C8B-B14F-4D97-AF65-F5344CB8AC3E}">
        <p14:creationId xmlns:p14="http://schemas.microsoft.com/office/powerpoint/2010/main" val="2885029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06A3B-82D1-42E5-B0C5-E788ACF656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11A88A-6217-4E0E-A844-6BB958D413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590F96-AFCA-4806-B9CF-121DD91B74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1EC0E09-C4D4-4C0F-932B-8519F54025F0}"/>
              </a:ext>
            </a:extLst>
          </p:cNvPr>
          <p:cNvSpPr>
            <a:spLocks noGrp="1"/>
          </p:cNvSpPr>
          <p:nvPr>
            <p:ph type="dt" sz="half" idx="10"/>
          </p:nvPr>
        </p:nvSpPr>
        <p:spPr/>
        <p:txBody>
          <a:bodyPr/>
          <a:lstStyle/>
          <a:p>
            <a:fld id="{E124ADEB-7BF4-46DE-929F-946671BDE926}" type="datetimeFigureOut">
              <a:rPr lang="en-US" smtClean="0"/>
              <a:t>5/7/2020</a:t>
            </a:fld>
            <a:endParaRPr lang="en-US"/>
          </a:p>
        </p:txBody>
      </p:sp>
      <p:sp>
        <p:nvSpPr>
          <p:cNvPr id="6" name="Footer Placeholder 5">
            <a:extLst>
              <a:ext uri="{FF2B5EF4-FFF2-40B4-BE49-F238E27FC236}">
                <a16:creationId xmlns:a16="http://schemas.microsoft.com/office/drawing/2014/main" id="{61265363-2DF0-45AC-B96D-BEBC25D07C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65732E-DE76-4B6F-97A5-4CB67A98AFC9}"/>
              </a:ext>
            </a:extLst>
          </p:cNvPr>
          <p:cNvSpPr>
            <a:spLocks noGrp="1"/>
          </p:cNvSpPr>
          <p:nvPr>
            <p:ph type="sldNum" sz="quarter" idx="12"/>
          </p:nvPr>
        </p:nvSpPr>
        <p:spPr/>
        <p:txBody>
          <a:bodyPr/>
          <a:lstStyle/>
          <a:p>
            <a:fld id="{9BF1902F-31AC-4722-95FA-5E673D9138CA}" type="slidenum">
              <a:rPr lang="en-US" smtClean="0"/>
              <a:t>‹#›</a:t>
            </a:fld>
            <a:endParaRPr lang="en-US"/>
          </a:p>
        </p:txBody>
      </p:sp>
    </p:spTree>
    <p:extLst>
      <p:ext uri="{BB962C8B-B14F-4D97-AF65-F5344CB8AC3E}">
        <p14:creationId xmlns:p14="http://schemas.microsoft.com/office/powerpoint/2010/main" val="3511118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09D63-05DB-4F67-AC29-3F0356B26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E3EF55-9C3E-4148-B6B9-A0246AF285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318649-F697-45B7-9F03-9DE4E03EE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4FC7FB-5B74-4C56-9793-9109B347491C}"/>
              </a:ext>
            </a:extLst>
          </p:cNvPr>
          <p:cNvSpPr>
            <a:spLocks noGrp="1"/>
          </p:cNvSpPr>
          <p:nvPr>
            <p:ph type="dt" sz="half" idx="10"/>
          </p:nvPr>
        </p:nvSpPr>
        <p:spPr/>
        <p:txBody>
          <a:bodyPr/>
          <a:lstStyle/>
          <a:p>
            <a:fld id="{E124ADEB-7BF4-46DE-929F-946671BDE926}" type="datetimeFigureOut">
              <a:rPr lang="en-US" smtClean="0"/>
              <a:t>5/7/2020</a:t>
            </a:fld>
            <a:endParaRPr lang="en-US"/>
          </a:p>
        </p:txBody>
      </p:sp>
      <p:sp>
        <p:nvSpPr>
          <p:cNvPr id="6" name="Footer Placeholder 5">
            <a:extLst>
              <a:ext uri="{FF2B5EF4-FFF2-40B4-BE49-F238E27FC236}">
                <a16:creationId xmlns:a16="http://schemas.microsoft.com/office/drawing/2014/main" id="{61936AB7-EB14-4E09-9C7D-B0956785EF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D757CF-4468-4E1A-BF5D-6EBEAE07FAA2}"/>
              </a:ext>
            </a:extLst>
          </p:cNvPr>
          <p:cNvSpPr>
            <a:spLocks noGrp="1"/>
          </p:cNvSpPr>
          <p:nvPr>
            <p:ph type="sldNum" sz="quarter" idx="12"/>
          </p:nvPr>
        </p:nvSpPr>
        <p:spPr/>
        <p:txBody>
          <a:bodyPr/>
          <a:lstStyle/>
          <a:p>
            <a:fld id="{9BF1902F-31AC-4722-95FA-5E673D9138CA}" type="slidenum">
              <a:rPr lang="en-US" smtClean="0"/>
              <a:t>‹#›</a:t>
            </a:fld>
            <a:endParaRPr lang="en-US"/>
          </a:p>
        </p:txBody>
      </p:sp>
    </p:spTree>
    <p:extLst>
      <p:ext uri="{BB962C8B-B14F-4D97-AF65-F5344CB8AC3E}">
        <p14:creationId xmlns:p14="http://schemas.microsoft.com/office/powerpoint/2010/main" val="2496756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040242-8282-4947-8F4A-C9A7A0CBE8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BDE72A-2D77-4EBC-AF65-9BC69B6D76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055D1-83BA-4482-885D-CCECB6B960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24ADEB-7BF4-46DE-929F-946671BDE926}" type="datetimeFigureOut">
              <a:rPr lang="en-US" smtClean="0"/>
              <a:t>5/7/2020</a:t>
            </a:fld>
            <a:endParaRPr lang="en-US"/>
          </a:p>
        </p:txBody>
      </p:sp>
      <p:sp>
        <p:nvSpPr>
          <p:cNvPr id="5" name="Footer Placeholder 4">
            <a:extLst>
              <a:ext uri="{FF2B5EF4-FFF2-40B4-BE49-F238E27FC236}">
                <a16:creationId xmlns:a16="http://schemas.microsoft.com/office/drawing/2014/main" id="{4B9BF132-6D11-48E0-ADD9-3EA51E5990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AA3338-EE79-4AA2-9450-F1FAD07268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F1902F-31AC-4722-95FA-5E673D9138CA}" type="slidenum">
              <a:rPr lang="en-US" smtClean="0"/>
              <a:t>‹#›</a:t>
            </a:fld>
            <a:endParaRPr lang="en-US"/>
          </a:p>
        </p:txBody>
      </p:sp>
      <p:sp>
        <p:nvSpPr>
          <p:cNvPr id="7" name="MSIPCMContentMarking" descr="{&quot;HashCode&quot;:1128595837,&quot;Placement&quot;:&quot;Footer&quot;}">
            <a:extLst>
              <a:ext uri="{FF2B5EF4-FFF2-40B4-BE49-F238E27FC236}">
                <a16:creationId xmlns:a16="http://schemas.microsoft.com/office/drawing/2014/main" id="{2B72FF2C-29D0-4041-BD8E-0C5FC350D4C5}"/>
              </a:ext>
            </a:extLst>
          </p:cNvPr>
          <p:cNvSpPr txBox="1"/>
          <p:nvPr userDrawn="1"/>
        </p:nvSpPr>
        <p:spPr>
          <a:xfrm>
            <a:off x="10946543" y="6595656"/>
            <a:ext cx="1245457" cy="262344"/>
          </a:xfrm>
          <a:prstGeom prst="rect">
            <a:avLst/>
          </a:prstGeom>
          <a:noFill/>
        </p:spPr>
        <p:txBody>
          <a:bodyPr vert="horz" wrap="square" lIns="0" tIns="0" rIns="0" bIns="0" rtlCol="0" anchor="ctr" anchorCtr="1">
            <a:spAutoFit/>
          </a:bodyPr>
          <a:lstStyle/>
          <a:p>
            <a:pPr algn="r">
              <a:spcBef>
                <a:spcPts val="0"/>
              </a:spcBef>
              <a:spcAft>
                <a:spcPts val="0"/>
              </a:spcAft>
            </a:pPr>
            <a:r>
              <a:rPr lang="en-US" sz="1000">
                <a:solidFill>
                  <a:srgbClr val="317100"/>
                </a:solidFill>
                <a:latin typeface="Calibri" panose="020F0502020204030204" pitchFamily="34" charset="0"/>
              </a:rPr>
              <a:t>Public Information</a:t>
            </a:r>
          </a:p>
        </p:txBody>
      </p:sp>
    </p:spTree>
    <p:extLst>
      <p:ext uri="{BB962C8B-B14F-4D97-AF65-F5344CB8AC3E}">
        <p14:creationId xmlns:p14="http://schemas.microsoft.com/office/powerpoint/2010/main" val="2704699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7.xml"/><Relationship Id="rId7" Type="http://schemas.openxmlformats.org/officeDocument/2006/relationships/image" Target="../media/image6.png"/><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hyperlink" Target="https://humboldt-wi.github.io/blog/research/applied_predictive_modeling_19/data_generating_process_blogpost/" TargetMode="Externa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8.png"/><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9.png"/><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11.xml"/><Relationship Id="rId7" Type="http://schemas.openxmlformats.org/officeDocument/2006/relationships/image" Target="../media/image10.png"/><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10" Type="http://schemas.openxmlformats.org/officeDocument/2006/relationships/image" Target="../media/image13.png"/><Relationship Id="rId4" Type="http://schemas.openxmlformats.org/officeDocument/2006/relationships/diagramQuickStyle" Target="../diagrams/quickStyle11.xml"/><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4.png"/><Relationship Id="rId2" Type="http://schemas.openxmlformats.org/officeDocument/2006/relationships/diagramData" Target="../diagrams/data12.xml"/><Relationship Id="rId1" Type="http://schemas.openxmlformats.org/officeDocument/2006/relationships/slideLayout" Target="../slideLayouts/slideLayout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15.png"/><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16.png"/><Relationship Id="rId2" Type="http://schemas.openxmlformats.org/officeDocument/2006/relationships/diagramData" Target="../diagrams/data14.xml"/><Relationship Id="rId1" Type="http://schemas.openxmlformats.org/officeDocument/2006/relationships/slideLayout" Target="../slideLayouts/slideLayout1.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7.png"/><Relationship Id="rId2" Type="http://schemas.openxmlformats.org/officeDocument/2006/relationships/diagramData" Target="../diagrams/data15.xml"/><Relationship Id="rId1" Type="http://schemas.openxmlformats.org/officeDocument/2006/relationships/slideLayout" Target="../slideLayouts/slideLayout1.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18.png"/><Relationship Id="rId2" Type="http://schemas.openxmlformats.org/officeDocument/2006/relationships/diagramData" Target="../diagrams/data16.xml"/><Relationship Id="rId1" Type="http://schemas.openxmlformats.org/officeDocument/2006/relationships/slideLayout" Target="../slideLayouts/slideLayout1.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19.png"/><Relationship Id="rId2" Type="http://schemas.openxmlformats.org/officeDocument/2006/relationships/diagramData" Target="../diagrams/data17.xml"/><Relationship Id="rId1" Type="http://schemas.openxmlformats.org/officeDocument/2006/relationships/slideLayout" Target="../slideLayouts/slideLayout1.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19.png"/><Relationship Id="rId2" Type="http://schemas.openxmlformats.org/officeDocument/2006/relationships/diagramData" Target="../diagrams/data18.xml"/><Relationship Id="rId1" Type="http://schemas.openxmlformats.org/officeDocument/2006/relationships/slideLayout" Target="../slideLayouts/slideLayout1.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20.png"/><Relationship Id="rId2" Type="http://schemas.openxmlformats.org/officeDocument/2006/relationships/diagramData" Target="../diagrams/data19.xml"/><Relationship Id="rId1" Type="http://schemas.openxmlformats.org/officeDocument/2006/relationships/slideLayout" Target="../slideLayouts/slideLayout1.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1.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rcuit board digital representations with numbers and lines">
            <a:extLst>
              <a:ext uri="{FF2B5EF4-FFF2-40B4-BE49-F238E27FC236}">
                <a16:creationId xmlns:a16="http://schemas.microsoft.com/office/drawing/2014/main" id="{537AD8D4-34B6-4AF3-8CEB-D0741877AD27}"/>
              </a:ext>
            </a:extLst>
          </p:cNvPr>
          <p:cNvPicPr>
            <a:picLocks noChangeAspect="1"/>
          </p:cNvPicPr>
          <p:nvPr/>
        </p:nvPicPr>
        <p:blipFill rotWithShape="1">
          <a:blip r:embed="rId2"/>
          <a:srcRect l="10509"/>
          <a:stretch/>
        </p:blipFill>
        <p:spPr>
          <a:xfrm>
            <a:off x="271740" y="875677"/>
            <a:ext cx="7498616" cy="5676901"/>
          </a:xfrm>
          <a:prstGeom prst="rect">
            <a:avLst/>
          </a:prstGeom>
        </p:spPr>
      </p:pic>
      <p:sp>
        <p:nvSpPr>
          <p:cNvPr id="5" name="Rectangle 4">
            <a:extLst>
              <a:ext uri="{FF2B5EF4-FFF2-40B4-BE49-F238E27FC236}">
                <a16:creationId xmlns:a16="http://schemas.microsoft.com/office/drawing/2014/main" id="{9B1BB3EE-8754-4FB3-8DFB-947582FC46F5}"/>
              </a:ext>
            </a:extLst>
          </p:cNvPr>
          <p:cNvSpPr/>
          <p:nvPr/>
        </p:nvSpPr>
        <p:spPr>
          <a:xfrm>
            <a:off x="7918580" y="875677"/>
            <a:ext cx="3886200" cy="5676901"/>
          </a:xfrm>
          <a:prstGeom prst="rect">
            <a:avLst/>
          </a:prstGeom>
          <a:solidFill>
            <a:srgbClr val="165A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693325D-AB3B-4071-9C61-6079AD840ABD}"/>
              </a:ext>
            </a:extLst>
          </p:cNvPr>
          <p:cNvSpPr txBox="1"/>
          <p:nvPr/>
        </p:nvSpPr>
        <p:spPr>
          <a:xfrm>
            <a:off x="8028215" y="1268964"/>
            <a:ext cx="3666929" cy="2492990"/>
          </a:xfrm>
          <a:prstGeom prst="rect">
            <a:avLst/>
          </a:prstGeom>
          <a:noFill/>
        </p:spPr>
        <p:txBody>
          <a:bodyPr wrap="square" rtlCol="0">
            <a:spAutoFit/>
          </a:bodyPr>
          <a:lstStyle/>
          <a:p>
            <a:pPr algn="ctr"/>
            <a:r>
              <a:rPr lang="en-US" sz="2400" dirty="0">
                <a:solidFill>
                  <a:schemeClr val="bg1"/>
                </a:solidFill>
                <a:latin typeface="+mj-lt"/>
              </a:rPr>
              <a:t>Applied Uplift Modeling with Meta-Learners</a:t>
            </a:r>
          </a:p>
          <a:p>
            <a:pPr algn="ctr"/>
            <a:endParaRPr lang="en-US" sz="2400" dirty="0">
              <a:solidFill>
                <a:schemeClr val="bg1"/>
              </a:solidFill>
              <a:latin typeface="+mj-lt"/>
            </a:endParaRPr>
          </a:p>
          <a:p>
            <a:pPr algn="ctr"/>
            <a:r>
              <a:rPr lang="en-US" sz="1400" dirty="0">
                <a:solidFill>
                  <a:schemeClr val="bg1"/>
                </a:solidFill>
              </a:rPr>
              <a:t>Senior Capstone</a:t>
            </a:r>
          </a:p>
          <a:p>
            <a:pPr algn="ctr"/>
            <a:r>
              <a:rPr lang="en-US" sz="1400" dirty="0">
                <a:solidFill>
                  <a:schemeClr val="bg1"/>
                </a:solidFill>
              </a:rPr>
              <a:t>UW Oshkosh </a:t>
            </a:r>
          </a:p>
          <a:p>
            <a:pPr algn="ctr"/>
            <a:r>
              <a:rPr lang="en-US" sz="1400" dirty="0">
                <a:solidFill>
                  <a:schemeClr val="bg1"/>
                </a:solidFill>
              </a:rPr>
              <a:t>Master of Science in Data Science</a:t>
            </a:r>
          </a:p>
          <a:p>
            <a:pPr algn="ctr"/>
            <a:endParaRPr lang="en-US" sz="1400" dirty="0">
              <a:solidFill>
                <a:schemeClr val="bg1"/>
              </a:solidFill>
            </a:endParaRPr>
          </a:p>
          <a:p>
            <a:pPr algn="ctr"/>
            <a:r>
              <a:rPr lang="en-US" sz="1400" dirty="0">
                <a:solidFill>
                  <a:schemeClr val="bg1"/>
                </a:solidFill>
              </a:rPr>
              <a:t>By Shelby Temple</a:t>
            </a:r>
          </a:p>
          <a:p>
            <a:pPr algn="ctr"/>
            <a:r>
              <a:rPr lang="en-US" sz="1400" dirty="0">
                <a:solidFill>
                  <a:schemeClr val="bg1"/>
                </a:solidFill>
              </a:rPr>
              <a:t>5/3/2020</a:t>
            </a:r>
          </a:p>
        </p:txBody>
      </p:sp>
      <p:sp>
        <p:nvSpPr>
          <p:cNvPr id="8" name="Rectangle 7">
            <a:extLst>
              <a:ext uri="{FF2B5EF4-FFF2-40B4-BE49-F238E27FC236}">
                <a16:creationId xmlns:a16="http://schemas.microsoft.com/office/drawing/2014/main" id="{22314335-0F2C-48B2-B821-E264A4E80C69}"/>
              </a:ext>
            </a:extLst>
          </p:cNvPr>
          <p:cNvSpPr/>
          <p:nvPr/>
        </p:nvSpPr>
        <p:spPr>
          <a:xfrm>
            <a:off x="4112756" y="463342"/>
            <a:ext cx="3657600" cy="109728"/>
          </a:xfrm>
          <a:prstGeom prst="rect">
            <a:avLst/>
          </a:prstGeom>
          <a:solidFill>
            <a:srgbClr val="762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487E3E8-DCC6-4C44-9FF5-3117F76058A9}"/>
              </a:ext>
            </a:extLst>
          </p:cNvPr>
          <p:cNvSpPr/>
          <p:nvPr/>
        </p:nvSpPr>
        <p:spPr>
          <a:xfrm>
            <a:off x="271739" y="463342"/>
            <a:ext cx="3657600" cy="109728"/>
          </a:xfrm>
          <a:prstGeom prst="rect">
            <a:avLst/>
          </a:prstGeom>
          <a:solidFill>
            <a:srgbClr val="165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A4518C-A639-4452-8FC7-1CD54FDF9106}"/>
              </a:ext>
            </a:extLst>
          </p:cNvPr>
          <p:cNvSpPr/>
          <p:nvPr/>
        </p:nvSpPr>
        <p:spPr>
          <a:xfrm>
            <a:off x="7918580" y="463342"/>
            <a:ext cx="3886200" cy="10972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E9F722-A4F1-413D-B321-32D972749428}"/>
              </a:ext>
            </a:extLst>
          </p:cNvPr>
          <p:cNvSpPr txBox="1"/>
          <p:nvPr/>
        </p:nvSpPr>
        <p:spPr>
          <a:xfrm>
            <a:off x="7918581" y="6306357"/>
            <a:ext cx="3886200" cy="246221"/>
          </a:xfrm>
          <a:prstGeom prst="rect">
            <a:avLst/>
          </a:prstGeom>
          <a:noFill/>
        </p:spPr>
        <p:txBody>
          <a:bodyPr wrap="square" rtlCol="0">
            <a:spAutoFit/>
          </a:bodyPr>
          <a:lstStyle/>
          <a:p>
            <a:pPr algn="r"/>
            <a:r>
              <a:rPr lang="en-US" sz="1000" dirty="0">
                <a:solidFill>
                  <a:schemeClr val="bg1"/>
                </a:solidFill>
              </a:rPr>
              <a:t>These slides are intended to be readable. </a:t>
            </a:r>
          </a:p>
        </p:txBody>
      </p:sp>
    </p:spTree>
    <p:extLst>
      <p:ext uri="{BB962C8B-B14F-4D97-AF65-F5344CB8AC3E}">
        <p14:creationId xmlns:p14="http://schemas.microsoft.com/office/powerpoint/2010/main" val="2230358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extLst>
              <p:ext uri="{D42A27DB-BD31-4B8C-83A1-F6EECF244321}">
                <p14:modId xmlns:p14="http://schemas.microsoft.com/office/powerpoint/2010/main" val="1569603203"/>
              </p:ext>
            </p:extLst>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Synthetic Data Generation</a:t>
            </a:r>
            <a:endParaRPr lang="en-US" sz="2400" dirty="0">
              <a:latin typeface="+mj-lt"/>
            </a:endParaRPr>
          </a:p>
        </p:txBody>
      </p:sp>
      <p:sp>
        <p:nvSpPr>
          <p:cNvPr id="8" name="Rectangle 7">
            <a:extLst>
              <a:ext uri="{FF2B5EF4-FFF2-40B4-BE49-F238E27FC236}">
                <a16:creationId xmlns:a16="http://schemas.microsoft.com/office/drawing/2014/main" id="{464CCBC9-A93F-4BF3-A49D-742214368367}"/>
              </a:ext>
            </a:extLst>
          </p:cNvPr>
          <p:cNvSpPr/>
          <p:nvPr/>
        </p:nvSpPr>
        <p:spPr>
          <a:xfrm>
            <a:off x="202423" y="1666057"/>
            <a:ext cx="3657600" cy="579131"/>
          </a:xfrm>
          <a:prstGeom prst="rect">
            <a:avLst/>
          </a:prstGeom>
          <a:solidFill>
            <a:srgbClr val="165A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Why Synthetic Data</a:t>
            </a:r>
          </a:p>
        </p:txBody>
      </p:sp>
      <p:sp>
        <p:nvSpPr>
          <p:cNvPr id="9" name="TextBox 8">
            <a:extLst>
              <a:ext uri="{FF2B5EF4-FFF2-40B4-BE49-F238E27FC236}">
                <a16:creationId xmlns:a16="http://schemas.microsoft.com/office/drawing/2014/main" id="{7B16FCA7-4E0E-46BA-B388-DFFFBE68941F}"/>
              </a:ext>
            </a:extLst>
          </p:cNvPr>
          <p:cNvSpPr txBox="1"/>
          <p:nvPr/>
        </p:nvSpPr>
        <p:spPr>
          <a:xfrm>
            <a:off x="202423" y="2245188"/>
            <a:ext cx="3657600" cy="4180185"/>
          </a:xfrm>
          <a:prstGeom prst="rect">
            <a:avLst/>
          </a:prstGeom>
          <a:noFill/>
          <a:ln>
            <a:solidFill>
              <a:schemeClr val="tx1"/>
            </a:solidFill>
          </a:ln>
        </p:spPr>
        <p:txBody>
          <a:bodyPr wrap="square" rtlCol="0">
            <a:noAutofit/>
          </a:bodyPr>
          <a:lstStyle/>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Need to test multiple different datasets to understand how the algorithms might respond to different scenarios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Synthetic datasets can have the ground truth labels created which makes validation easier—in the real world someone cannot both see and not see an advertisement so the ground truth labels are in part inferred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Getting multiple real world datasets perfect for the objective would have been difficult</a:t>
            </a:r>
          </a:p>
        </p:txBody>
      </p:sp>
      <p:sp>
        <p:nvSpPr>
          <p:cNvPr id="10" name="TextBox 9">
            <a:extLst>
              <a:ext uri="{FF2B5EF4-FFF2-40B4-BE49-F238E27FC236}">
                <a16:creationId xmlns:a16="http://schemas.microsoft.com/office/drawing/2014/main" id="{BC8AA0FF-0F1D-48D6-8CF0-B0FD81552C4C}"/>
              </a:ext>
            </a:extLst>
          </p:cNvPr>
          <p:cNvSpPr txBox="1"/>
          <p:nvPr/>
        </p:nvSpPr>
        <p:spPr>
          <a:xfrm>
            <a:off x="4711961" y="2245188"/>
            <a:ext cx="3657600" cy="4180185"/>
          </a:xfrm>
          <a:prstGeom prst="rect">
            <a:avLst/>
          </a:prstGeom>
          <a:noFill/>
          <a:ln>
            <a:solidFill>
              <a:schemeClr val="tx1"/>
            </a:solidFill>
          </a:ln>
        </p:spPr>
        <p:txBody>
          <a:bodyPr wrap="square" rtlCol="0">
            <a:noAutofit/>
          </a:bodyPr>
          <a:lstStyle/>
          <a:p>
            <a:pPr marL="171450" indent="-171450">
              <a:buFont typeface="Arial" panose="020B0604020202020204" pitchFamily="34" charset="0"/>
              <a:buChar char="•"/>
            </a:pPr>
            <a:endParaRPr lang="en-US" sz="1200" dirty="0"/>
          </a:p>
          <a:p>
            <a:pPr marL="171450" lvl="0" indent="-171450">
              <a:buFont typeface="Arial" panose="020B0604020202020204" pitchFamily="34" charset="0"/>
              <a:buChar char="•"/>
            </a:pPr>
            <a:r>
              <a:rPr lang="en-US" sz="1200" dirty="0"/>
              <a:t>User-friendly interface that allows for quick adjustment of data generation </a:t>
            </a:r>
          </a:p>
          <a:p>
            <a:pPr marL="171450" lvl="0" indent="-171450">
              <a:buFont typeface="Arial" panose="020B0604020202020204" pitchFamily="34" charset="0"/>
              <a:buChar char="•"/>
            </a:pPr>
            <a:endParaRPr lang="en-US" sz="1200" dirty="0"/>
          </a:p>
          <a:p>
            <a:pPr marL="171450" lvl="0" indent="-171450">
              <a:buFont typeface="Arial" panose="020B0604020202020204" pitchFamily="34" charset="0"/>
              <a:buChar char="•"/>
            </a:pPr>
            <a:r>
              <a:rPr lang="en-US" sz="1200" dirty="0"/>
              <a:t>Solid documentation on how to understand and use the package</a:t>
            </a:r>
          </a:p>
          <a:p>
            <a:pPr marL="171450" lvl="0" indent="-171450">
              <a:buFont typeface="Arial" panose="020B0604020202020204" pitchFamily="34" charset="0"/>
              <a:buChar char="•"/>
            </a:pPr>
            <a:endParaRPr lang="en-US" sz="1200" dirty="0"/>
          </a:p>
          <a:p>
            <a:pPr marL="171450" lvl="0" indent="-171450">
              <a:buFont typeface="Arial" panose="020B0604020202020204" pitchFamily="34" charset="0"/>
              <a:buChar char="•"/>
            </a:pPr>
            <a:r>
              <a:rPr lang="en-US" sz="1200" dirty="0"/>
              <a:t>Parameters that let you control the number and variety of features</a:t>
            </a:r>
          </a:p>
          <a:p>
            <a:pPr marL="171450" lvl="0" indent="-171450">
              <a:buFont typeface="Arial" panose="020B0604020202020204" pitchFamily="34" charset="0"/>
              <a:buChar char="•"/>
            </a:pPr>
            <a:endParaRPr lang="en-US" sz="1200" dirty="0"/>
          </a:p>
          <a:p>
            <a:pPr marL="171450" lvl="0" indent="-171450">
              <a:buFont typeface="Arial" panose="020B0604020202020204" pitchFamily="34" charset="0"/>
              <a:buChar char="•"/>
            </a:pPr>
            <a:r>
              <a:rPr lang="en-US" sz="1200" dirty="0"/>
              <a:t>It lets you choose between a binary or continuous target variable</a:t>
            </a:r>
          </a:p>
          <a:p>
            <a:pPr marL="171450" lvl="0" indent="-171450">
              <a:buFont typeface="Arial" panose="020B0604020202020204" pitchFamily="34" charset="0"/>
              <a:buChar char="•"/>
            </a:pPr>
            <a:endParaRPr lang="en-US" sz="1200" dirty="0"/>
          </a:p>
          <a:p>
            <a:pPr marL="171450" lvl="0" indent="-171450">
              <a:buFont typeface="Arial" panose="020B0604020202020204" pitchFamily="34" charset="0"/>
              <a:buChar char="•"/>
            </a:pPr>
            <a:r>
              <a:rPr lang="en-US" sz="1200" dirty="0"/>
              <a:t>You can control if the groups are randomly assigned and if the groups are imbalanced</a:t>
            </a:r>
          </a:p>
          <a:p>
            <a:pPr marL="171450" lvl="0" indent="-171450">
              <a:buFont typeface="Arial" panose="020B0604020202020204" pitchFamily="34" charset="0"/>
              <a:buChar char="•"/>
            </a:pPr>
            <a:endParaRPr lang="en-US" sz="1200" dirty="0"/>
          </a:p>
          <a:p>
            <a:pPr marL="171450" lvl="0" indent="-171450">
              <a:buFont typeface="Arial" panose="020B0604020202020204" pitchFamily="34" charset="0"/>
              <a:buChar char="•"/>
            </a:pPr>
            <a:r>
              <a:rPr lang="en-US" sz="1200" dirty="0"/>
              <a:t>The intensity and properties of the treatments effect</a:t>
            </a:r>
          </a:p>
          <a:p>
            <a:pPr marL="171450" lvl="0" indent="-171450">
              <a:buFont typeface="Arial" panose="020B0604020202020204" pitchFamily="34" charset="0"/>
              <a:buChar char="•"/>
            </a:pPr>
            <a:endParaRPr lang="en-US" sz="1200" dirty="0"/>
          </a:p>
          <a:p>
            <a:pPr marL="171450" lvl="0" indent="-171450">
              <a:buFont typeface="Arial" panose="020B0604020202020204" pitchFamily="34" charset="0"/>
              <a:buChar char="•"/>
            </a:pPr>
            <a:r>
              <a:rPr lang="en-US" sz="1200" dirty="0"/>
              <a:t>The relationship between the features and target and if there are interactions across the features</a:t>
            </a:r>
          </a:p>
        </p:txBody>
      </p:sp>
      <p:sp>
        <p:nvSpPr>
          <p:cNvPr id="12" name="Rectangle 11">
            <a:extLst>
              <a:ext uri="{FF2B5EF4-FFF2-40B4-BE49-F238E27FC236}">
                <a16:creationId xmlns:a16="http://schemas.microsoft.com/office/drawing/2014/main" id="{AD840E3A-C164-4427-A8E2-407AAD796268}"/>
              </a:ext>
            </a:extLst>
          </p:cNvPr>
          <p:cNvSpPr/>
          <p:nvPr/>
        </p:nvSpPr>
        <p:spPr>
          <a:xfrm>
            <a:off x="4711961" y="1666056"/>
            <a:ext cx="3657600" cy="579131"/>
          </a:xfrm>
          <a:prstGeom prst="rect">
            <a:avLst/>
          </a:prstGeom>
          <a:solidFill>
            <a:srgbClr val="165A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The Opossum Package</a:t>
            </a:r>
          </a:p>
        </p:txBody>
      </p:sp>
      <p:pic>
        <p:nvPicPr>
          <p:cNvPr id="3" name="Picture 2">
            <a:extLst>
              <a:ext uri="{FF2B5EF4-FFF2-40B4-BE49-F238E27FC236}">
                <a16:creationId xmlns:a16="http://schemas.microsoft.com/office/drawing/2014/main" id="{5A9015BB-3556-4AB6-9926-6EA4367DBF0D}"/>
              </a:ext>
            </a:extLst>
          </p:cNvPr>
          <p:cNvPicPr>
            <a:picLocks noChangeAspect="1"/>
          </p:cNvPicPr>
          <p:nvPr/>
        </p:nvPicPr>
        <p:blipFill>
          <a:blip r:embed="rId7"/>
          <a:stretch>
            <a:fillRect/>
          </a:stretch>
        </p:blipFill>
        <p:spPr>
          <a:xfrm>
            <a:off x="8845420" y="2228514"/>
            <a:ext cx="3001606" cy="2055448"/>
          </a:xfrm>
          <a:prstGeom prst="rect">
            <a:avLst/>
          </a:prstGeom>
        </p:spPr>
      </p:pic>
      <p:pic>
        <p:nvPicPr>
          <p:cNvPr id="4" name="Picture 3">
            <a:extLst>
              <a:ext uri="{FF2B5EF4-FFF2-40B4-BE49-F238E27FC236}">
                <a16:creationId xmlns:a16="http://schemas.microsoft.com/office/drawing/2014/main" id="{5C13D267-1E24-4491-8E7C-DF97C270BDE7}"/>
              </a:ext>
            </a:extLst>
          </p:cNvPr>
          <p:cNvPicPr>
            <a:picLocks noChangeAspect="1"/>
          </p:cNvPicPr>
          <p:nvPr/>
        </p:nvPicPr>
        <p:blipFill>
          <a:blip r:embed="rId8"/>
          <a:stretch>
            <a:fillRect/>
          </a:stretch>
        </p:blipFill>
        <p:spPr>
          <a:xfrm>
            <a:off x="8845420" y="4250634"/>
            <a:ext cx="3001606" cy="2239810"/>
          </a:xfrm>
          <a:prstGeom prst="rect">
            <a:avLst/>
          </a:prstGeom>
        </p:spPr>
      </p:pic>
      <p:sp>
        <p:nvSpPr>
          <p:cNvPr id="5" name="TextBox 4">
            <a:extLst>
              <a:ext uri="{FF2B5EF4-FFF2-40B4-BE49-F238E27FC236}">
                <a16:creationId xmlns:a16="http://schemas.microsoft.com/office/drawing/2014/main" id="{6EF72CD6-C799-4874-A3F4-60FE29E729B6}"/>
              </a:ext>
            </a:extLst>
          </p:cNvPr>
          <p:cNvSpPr txBox="1"/>
          <p:nvPr/>
        </p:nvSpPr>
        <p:spPr>
          <a:xfrm>
            <a:off x="9159810" y="1810427"/>
            <a:ext cx="2687216" cy="369332"/>
          </a:xfrm>
          <a:prstGeom prst="rect">
            <a:avLst/>
          </a:prstGeom>
          <a:noFill/>
        </p:spPr>
        <p:txBody>
          <a:bodyPr wrap="square" rtlCol="0">
            <a:spAutoFit/>
          </a:bodyPr>
          <a:lstStyle/>
          <a:p>
            <a:r>
              <a:rPr lang="en-US" dirty="0">
                <a:latin typeface="+mj-lt"/>
              </a:rPr>
              <a:t>From the </a:t>
            </a:r>
            <a:r>
              <a:rPr lang="en-US" dirty="0">
                <a:latin typeface="+mj-lt"/>
                <a:hlinkClick r:id="rId9"/>
              </a:rPr>
              <a:t>blogpost</a:t>
            </a:r>
            <a:r>
              <a:rPr lang="en-US" dirty="0">
                <a:latin typeface="+mj-lt"/>
              </a:rPr>
              <a:t>:</a:t>
            </a:r>
          </a:p>
        </p:txBody>
      </p:sp>
    </p:spTree>
    <p:extLst>
      <p:ext uri="{BB962C8B-B14F-4D97-AF65-F5344CB8AC3E}">
        <p14:creationId xmlns:p14="http://schemas.microsoft.com/office/powerpoint/2010/main" val="4219008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Synthetic Data Generation</a:t>
            </a:r>
            <a:endParaRPr lang="en-US" sz="2400" dirty="0">
              <a:latin typeface="+mj-lt"/>
            </a:endParaRPr>
          </a:p>
        </p:txBody>
      </p:sp>
      <p:sp>
        <p:nvSpPr>
          <p:cNvPr id="8" name="Rectangle 7">
            <a:extLst>
              <a:ext uri="{FF2B5EF4-FFF2-40B4-BE49-F238E27FC236}">
                <a16:creationId xmlns:a16="http://schemas.microsoft.com/office/drawing/2014/main" id="{464CCBC9-A93F-4BF3-A49D-742214368367}"/>
              </a:ext>
            </a:extLst>
          </p:cNvPr>
          <p:cNvSpPr/>
          <p:nvPr/>
        </p:nvSpPr>
        <p:spPr>
          <a:xfrm>
            <a:off x="190241" y="1666057"/>
            <a:ext cx="5706705" cy="579131"/>
          </a:xfrm>
          <a:prstGeom prst="rect">
            <a:avLst/>
          </a:prstGeom>
          <a:solidFill>
            <a:srgbClr val="165A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Basic Dataset</a:t>
            </a:r>
          </a:p>
        </p:txBody>
      </p:sp>
      <p:sp>
        <p:nvSpPr>
          <p:cNvPr id="9" name="TextBox 8">
            <a:extLst>
              <a:ext uri="{FF2B5EF4-FFF2-40B4-BE49-F238E27FC236}">
                <a16:creationId xmlns:a16="http://schemas.microsoft.com/office/drawing/2014/main" id="{7B16FCA7-4E0E-46BA-B388-DFFFBE68941F}"/>
              </a:ext>
            </a:extLst>
          </p:cNvPr>
          <p:cNvSpPr txBox="1"/>
          <p:nvPr/>
        </p:nvSpPr>
        <p:spPr>
          <a:xfrm>
            <a:off x="190240" y="2245188"/>
            <a:ext cx="5706705" cy="4180185"/>
          </a:xfrm>
          <a:prstGeom prst="rect">
            <a:avLst/>
          </a:prstGeom>
          <a:noFill/>
          <a:ln>
            <a:solidFill>
              <a:schemeClr val="tx1"/>
            </a:solidFill>
          </a:ln>
        </p:spPr>
        <p:txBody>
          <a:bodyPr wrap="square" rtlCol="0">
            <a:noAutofit/>
          </a:bodyPr>
          <a:lstStyle/>
          <a:p>
            <a:pPr marL="285750" indent="-285750">
              <a:buFont typeface="Arial" panose="020B0604020202020204" pitchFamily="34" charset="0"/>
              <a:buChar char="•"/>
            </a:pPr>
            <a:r>
              <a:rPr lang="en-US" sz="1200" dirty="0"/>
              <a:t>50,000 rows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10 features all intended to be useful in predicting</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Feature types 6 numerical continuous 4 binary categorical</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The intensity of the lift was set to high</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Probability of an observation exposed to advertisement was 50%</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Relationship between features and target was linear with no interactions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The base propensity to convert in the future with no advertisement is 50%</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90% of treatment effects were positive, with 6.6% of treatments having no impact and 3.3% of treatments having a negative impact</a:t>
            </a:r>
          </a:p>
        </p:txBody>
      </p:sp>
      <p:sp>
        <p:nvSpPr>
          <p:cNvPr id="10" name="Rectangle 9">
            <a:extLst>
              <a:ext uri="{FF2B5EF4-FFF2-40B4-BE49-F238E27FC236}">
                <a16:creationId xmlns:a16="http://schemas.microsoft.com/office/drawing/2014/main" id="{1CB94F11-7C41-424F-9E7A-0F880781D6F6}"/>
              </a:ext>
            </a:extLst>
          </p:cNvPr>
          <p:cNvSpPr/>
          <p:nvPr/>
        </p:nvSpPr>
        <p:spPr>
          <a:xfrm>
            <a:off x="6280281" y="1666057"/>
            <a:ext cx="5706705" cy="579131"/>
          </a:xfrm>
          <a:prstGeom prst="rect">
            <a:avLst/>
          </a:prstGeom>
          <a:solidFill>
            <a:srgbClr val="165A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Complex Dataset</a:t>
            </a:r>
          </a:p>
        </p:txBody>
      </p:sp>
      <p:sp>
        <p:nvSpPr>
          <p:cNvPr id="12" name="TextBox 11">
            <a:extLst>
              <a:ext uri="{FF2B5EF4-FFF2-40B4-BE49-F238E27FC236}">
                <a16:creationId xmlns:a16="http://schemas.microsoft.com/office/drawing/2014/main" id="{B3078DDE-91F2-4AD1-AFD0-8603B2677B9B}"/>
              </a:ext>
            </a:extLst>
          </p:cNvPr>
          <p:cNvSpPr txBox="1"/>
          <p:nvPr/>
        </p:nvSpPr>
        <p:spPr>
          <a:xfrm>
            <a:off x="6280280" y="2245188"/>
            <a:ext cx="5706705" cy="4180185"/>
          </a:xfrm>
          <a:prstGeom prst="rect">
            <a:avLst/>
          </a:prstGeom>
          <a:noFill/>
          <a:ln>
            <a:solidFill>
              <a:schemeClr val="tx1"/>
            </a:solidFill>
          </a:ln>
        </p:spPr>
        <p:txBody>
          <a:bodyPr wrap="square" rtlCol="0">
            <a:noAutofit/>
          </a:bodyPr>
          <a:lstStyle/>
          <a:p>
            <a:pPr marL="285750" lvl="0" indent="-285750">
              <a:buFont typeface="Arial" panose="020B0604020202020204" pitchFamily="34" charset="0"/>
              <a:buChar char="•"/>
            </a:pPr>
            <a:r>
              <a:rPr lang="en-US" sz="1200" dirty="0"/>
              <a:t>2 million rows</a:t>
            </a:r>
          </a:p>
          <a:p>
            <a:pPr marL="285750" lvl="0" indent="-285750">
              <a:buFont typeface="Arial" panose="020B0604020202020204" pitchFamily="34" charset="0"/>
              <a:buChar char="•"/>
            </a:pPr>
            <a:endParaRPr lang="en-US" sz="1200" dirty="0"/>
          </a:p>
          <a:p>
            <a:pPr marL="285750" lvl="0" indent="-285750">
              <a:buFont typeface="Arial" panose="020B0604020202020204" pitchFamily="34" charset="0"/>
              <a:buChar char="•"/>
            </a:pPr>
            <a:r>
              <a:rPr lang="en-US" sz="1200" dirty="0"/>
              <a:t>200 features with only 60 (30%) of then being useful--the rest as noise</a:t>
            </a:r>
          </a:p>
          <a:p>
            <a:pPr marL="285750" lvl="0" indent="-285750">
              <a:buFont typeface="Arial" panose="020B0604020202020204" pitchFamily="34" charset="0"/>
              <a:buChar char="•"/>
            </a:pPr>
            <a:endParaRPr lang="en-US" sz="1200" dirty="0"/>
          </a:p>
          <a:p>
            <a:pPr marL="285750" lvl="0" indent="-285750">
              <a:buFont typeface="Arial" panose="020B0604020202020204" pitchFamily="34" charset="0"/>
              <a:buChar char="•"/>
            </a:pPr>
            <a:r>
              <a:rPr lang="en-US" sz="1200" dirty="0"/>
              <a:t>40 features are numerical continuous and 20 are categorical with a mix of levels ranging from two to fifty </a:t>
            </a:r>
          </a:p>
          <a:p>
            <a:pPr marL="285750" lvl="0" indent="-285750">
              <a:buFont typeface="Arial" panose="020B0604020202020204" pitchFamily="34" charset="0"/>
              <a:buChar char="•"/>
            </a:pPr>
            <a:endParaRPr lang="en-US" sz="1200" dirty="0"/>
          </a:p>
          <a:p>
            <a:pPr marL="285750" lvl="0" indent="-285750">
              <a:buFont typeface="Arial" panose="020B0604020202020204" pitchFamily="34" charset="0"/>
              <a:buChar char="•"/>
            </a:pPr>
            <a:r>
              <a:rPr lang="en-US" sz="1200" dirty="0"/>
              <a:t>The intensity of the lift was set to high (10 on a scale of 10)</a:t>
            </a:r>
          </a:p>
          <a:p>
            <a:pPr marL="285750" lvl="0" indent="-285750">
              <a:buFont typeface="Arial" panose="020B0604020202020204" pitchFamily="34" charset="0"/>
              <a:buChar char="•"/>
            </a:pPr>
            <a:r>
              <a:rPr lang="en-US" sz="1200" dirty="0"/>
              <a:t>Probability an observation was exposed to an advertisement was 75%</a:t>
            </a:r>
          </a:p>
          <a:p>
            <a:pPr marL="285750" lvl="0" indent="-285750">
              <a:buFont typeface="Arial" panose="020B0604020202020204" pitchFamily="34" charset="0"/>
              <a:buChar char="•"/>
            </a:pPr>
            <a:endParaRPr lang="en-US" sz="1200" dirty="0"/>
          </a:p>
          <a:p>
            <a:pPr marL="285750" lvl="0" indent="-285750">
              <a:buFont typeface="Arial" panose="020B0604020202020204" pitchFamily="34" charset="0"/>
              <a:buChar char="•"/>
            </a:pPr>
            <a:r>
              <a:rPr lang="en-US" sz="1200" dirty="0"/>
              <a:t>The relationship between features and target was linear with no interactions</a:t>
            </a:r>
          </a:p>
          <a:p>
            <a:pPr marL="285750" lvl="0" indent="-285750">
              <a:buFont typeface="Arial" panose="020B0604020202020204" pitchFamily="34" charset="0"/>
              <a:buChar char="•"/>
            </a:pPr>
            <a:endParaRPr lang="en-US" sz="1200" dirty="0"/>
          </a:p>
          <a:p>
            <a:pPr marL="285750" lvl="0" indent="-285750">
              <a:buFont typeface="Arial" panose="020B0604020202020204" pitchFamily="34" charset="0"/>
              <a:buChar char="•"/>
            </a:pPr>
            <a:r>
              <a:rPr lang="en-US" sz="1200" dirty="0"/>
              <a:t>The base propensity to convert in the future with no advertisement is 3%</a:t>
            </a:r>
          </a:p>
          <a:p>
            <a:pPr marL="285750" lvl="0" indent="-285750">
              <a:buFont typeface="Arial" panose="020B0604020202020204" pitchFamily="34" charset="0"/>
              <a:buChar char="•"/>
            </a:pPr>
            <a:endParaRPr lang="en-US" sz="1200" dirty="0"/>
          </a:p>
          <a:p>
            <a:pPr marL="285750" lvl="0" indent="-285750">
              <a:buFont typeface="Arial" panose="020B0604020202020204" pitchFamily="34" charset="0"/>
              <a:buChar char="•"/>
            </a:pPr>
            <a:r>
              <a:rPr lang="en-US" sz="1200" dirty="0"/>
              <a:t>90% of treatment effects were positive, with 6.6% of treatments having no impact, and 3.3% of treatments having a negative impact</a:t>
            </a:r>
          </a:p>
          <a:p>
            <a:pPr marL="285750" indent="-285750">
              <a:buFont typeface="Arial" panose="020B0604020202020204" pitchFamily="34" charset="0"/>
              <a:buChar char="•"/>
            </a:pPr>
            <a:endParaRPr lang="en-US" sz="1200" dirty="0">
              <a:latin typeface="+mj-lt"/>
            </a:endParaRPr>
          </a:p>
        </p:txBody>
      </p:sp>
    </p:spTree>
    <p:extLst>
      <p:ext uri="{BB962C8B-B14F-4D97-AF65-F5344CB8AC3E}">
        <p14:creationId xmlns:p14="http://schemas.microsoft.com/office/powerpoint/2010/main" val="893302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Synthetic Data Generation Treatment Effects</a:t>
            </a:r>
            <a:endParaRPr lang="en-US" sz="2400" dirty="0">
              <a:latin typeface="+mj-lt"/>
            </a:endParaRPr>
          </a:p>
        </p:txBody>
      </p:sp>
      <p:pic>
        <p:nvPicPr>
          <p:cNvPr id="13" name="Picture 12">
            <a:extLst>
              <a:ext uri="{FF2B5EF4-FFF2-40B4-BE49-F238E27FC236}">
                <a16:creationId xmlns:a16="http://schemas.microsoft.com/office/drawing/2014/main" id="{3C2EC162-D0F8-4E22-BA70-BC593ED7D95C}"/>
              </a:ext>
            </a:extLst>
          </p:cNvPr>
          <p:cNvPicPr>
            <a:picLocks noChangeAspect="1"/>
          </p:cNvPicPr>
          <p:nvPr/>
        </p:nvPicPr>
        <p:blipFill>
          <a:blip r:embed="rId7"/>
          <a:stretch>
            <a:fillRect/>
          </a:stretch>
        </p:blipFill>
        <p:spPr>
          <a:xfrm>
            <a:off x="179612" y="1735494"/>
            <a:ext cx="11832776" cy="4432029"/>
          </a:xfrm>
          <a:prstGeom prst="rect">
            <a:avLst/>
          </a:prstGeom>
        </p:spPr>
      </p:pic>
    </p:spTree>
    <p:extLst>
      <p:ext uri="{BB962C8B-B14F-4D97-AF65-F5344CB8AC3E}">
        <p14:creationId xmlns:p14="http://schemas.microsoft.com/office/powerpoint/2010/main" val="2458461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Synthetic Data Generation Segments</a:t>
            </a:r>
            <a:endParaRPr lang="en-US" sz="2400" dirty="0">
              <a:latin typeface="+mj-lt"/>
            </a:endParaRPr>
          </a:p>
        </p:txBody>
      </p:sp>
      <p:pic>
        <p:nvPicPr>
          <p:cNvPr id="6" name="Picture 5">
            <a:extLst>
              <a:ext uri="{FF2B5EF4-FFF2-40B4-BE49-F238E27FC236}">
                <a16:creationId xmlns:a16="http://schemas.microsoft.com/office/drawing/2014/main" id="{100AB376-514D-47B1-A9D9-FB2C1B973EDD}"/>
              </a:ext>
            </a:extLst>
          </p:cNvPr>
          <p:cNvPicPr>
            <a:picLocks noChangeAspect="1"/>
          </p:cNvPicPr>
          <p:nvPr/>
        </p:nvPicPr>
        <p:blipFill>
          <a:blip r:embed="rId7"/>
          <a:stretch>
            <a:fillRect/>
          </a:stretch>
        </p:blipFill>
        <p:spPr>
          <a:xfrm>
            <a:off x="1567801" y="1495295"/>
            <a:ext cx="9666255" cy="4885710"/>
          </a:xfrm>
          <a:prstGeom prst="rect">
            <a:avLst/>
          </a:prstGeom>
        </p:spPr>
      </p:pic>
    </p:spTree>
    <p:extLst>
      <p:ext uri="{BB962C8B-B14F-4D97-AF65-F5344CB8AC3E}">
        <p14:creationId xmlns:p14="http://schemas.microsoft.com/office/powerpoint/2010/main" val="41158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Synthetic Data Generation EDA and Feature Selection</a:t>
            </a:r>
            <a:endParaRPr lang="en-US" sz="2400" dirty="0">
              <a:latin typeface="+mj-lt"/>
            </a:endParaRPr>
          </a:p>
        </p:txBody>
      </p:sp>
      <p:pic>
        <p:nvPicPr>
          <p:cNvPr id="8" name="Picture 7">
            <a:extLst>
              <a:ext uri="{FF2B5EF4-FFF2-40B4-BE49-F238E27FC236}">
                <a16:creationId xmlns:a16="http://schemas.microsoft.com/office/drawing/2014/main" id="{0FD655C3-9097-4F8B-95A4-410474BD54B3}"/>
              </a:ext>
            </a:extLst>
          </p:cNvPr>
          <p:cNvPicPr/>
          <p:nvPr/>
        </p:nvPicPr>
        <p:blipFill>
          <a:blip r:embed="rId7"/>
          <a:stretch>
            <a:fillRect/>
          </a:stretch>
        </p:blipFill>
        <p:spPr>
          <a:xfrm>
            <a:off x="1635189" y="1870623"/>
            <a:ext cx="2479611" cy="2239345"/>
          </a:xfrm>
          <a:prstGeom prst="rect">
            <a:avLst/>
          </a:prstGeom>
        </p:spPr>
      </p:pic>
      <p:pic>
        <p:nvPicPr>
          <p:cNvPr id="9" name="Picture 8">
            <a:extLst>
              <a:ext uri="{FF2B5EF4-FFF2-40B4-BE49-F238E27FC236}">
                <a16:creationId xmlns:a16="http://schemas.microsoft.com/office/drawing/2014/main" id="{115BEA7E-BBBE-4351-8783-F27BCE56CFC6}"/>
              </a:ext>
            </a:extLst>
          </p:cNvPr>
          <p:cNvPicPr/>
          <p:nvPr/>
        </p:nvPicPr>
        <p:blipFill>
          <a:blip r:embed="rId8"/>
          <a:stretch>
            <a:fillRect/>
          </a:stretch>
        </p:blipFill>
        <p:spPr>
          <a:xfrm>
            <a:off x="6820678" y="1576875"/>
            <a:ext cx="4733730" cy="2506742"/>
          </a:xfrm>
          <a:prstGeom prst="rect">
            <a:avLst/>
          </a:prstGeom>
        </p:spPr>
      </p:pic>
      <p:pic>
        <p:nvPicPr>
          <p:cNvPr id="10" name="Picture 9">
            <a:extLst>
              <a:ext uri="{FF2B5EF4-FFF2-40B4-BE49-F238E27FC236}">
                <a16:creationId xmlns:a16="http://schemas.microsoft.com/office/drawing/2014/main" id="{B38E9335-CE21-4469-B969-0A4954166294}"/>
              </a:ext>
            </a:extLst>
          </p:cNvPr>
          <p:cNvPicPr/>
          <p:nvPr/>
        </p:nvPicPr>
        <p:blipFill>
          <a:blip r:embed="rId9"/>
          <a:stretch>
            <a:fillRect/>
          </a:stretch>
        </p:blipFill>
        <p:spPr>
          <a:xfrm>
            <a:off x="6820677" y="4109968"/>
            <a:ext cx="4733729" cy="2346481"/>
          </a:xfrm>
          <a:prstGeom prst="rect">
            <a:avLst/>
          </a:prstGeom>
        </p:spPr>
      </p:pic>
      <p:pic>
        <p:nvPicPr>
          <p:cNvPr id="12" name="Picture 11">
            <a:extLst>
              <a:ext uri="{FF2B5EF4-FFF2-40B4-BE49-F238E27FC236}">
                <a16:creationId xmlns:a16="http://schemas.microsoft.com/office/drawing/2014/main" id="{CD01931C-0459-451B-8219-8BEA37C27A7D}"/>
              </a:ext>
            </a:extLst>
          </p:cNvPr>
          <p:cNvPicPr/>
          <p:nvPr/>
        </p:nvPicPr>
        <p:blipFill>
          <a:blip r:embed="rId10"/>
          <a:stretch>
            <a:fillRect/>
          </a:stretch>
        </p:blipFill>
        <p:spPr>
          <a:xfrm>
            <a:off x="609600" y="4280939"/>
            <a:ext cx="5486400" cy="2175510"/>
          </a:xfrm>
          <a:prstGeom prst="rect">
            <a:avLst/>
          </a:prstGeom>
        </p:spPr>
      </p:pic>
    </p:spTree>
    <p:extLst>
      <p:ext uri="{BB962C8B-B14F-4D97-AF65-F5344CB8AC3E}">
        <p14:creationId xmlns:p14="http://schemas.microsoft.com/office/powerpoint/2010/main" val="1411352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Basic Random Compared to Random</a:t>
            </a:r>
            <a:endParaRPr lang="en-US" sz="2400" dirty="0">
              <a:latin typeface="+mj-lt"/>
            </a:endParaRPr>
          </a:p>
        </p:txBody>
      </p:sp>
      <p:sp>
        <p:nvSpPr>
          <p:cNvPr id="4" name="TextBox 3">
            <a:extLst>
              <a:ext uri="{FF2B5EF4-FFF2-40B4-BE49-F238E27FC236}">
                <a16:creationId xmlns:a16="http://schemas.microsoft.com/office/drawing/2014/main" id="{25690C40-20E7-4B2F-BD6F-B85787F6885D}"/>
              </a:ext>
            </a:extLst>
          </p:cNvPr>
          <p:cNvSpPr txBox="1"/>
          <p:nvPr/>
        </p:nvSpPr>
        <p:spPr>
          <a:xfrm>
            <a:off x="6531429" y="1875453"/>
            <a:ext cx="5455557"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Random performed similar to random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 hypothetical scenario, demonstrated a 0% improvement to ROI over random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first quartile of targeting was finding persuadables at a 15.5% rate (0.5% greater than the overall distribution 15%)</a:t>
            </a:r>
          </a:p>
        </p:txBody>
      </p:sp>
      <p:pic>
        <p:nvPicPr>
          <p:cNvPr id="3" name="Picture 2">
            <a:extLst>
              <a:ext uri="{FF2B5EF4-FFF2-40B4-BE49-F238E27FC236}">
                <a16:creationId xmlns:a16="http://schemas.microsoft.com/office/drawing/2014/main" id="{0CFC39E2-514B-47D4-B394-6A2B71A2892D}"/>
              </a:ext>
            </a:extLst>
          </p:cNvPr>
          <p:cNvPicPr>
            <a:picLocks noChangeAspect="1"/>
          </p:cNvPicPr>
          <p:nvPr/>
        </p:nvPicPr>
        <p:blipFill>
          <a:blip r:embed="rId7"/>
          <a:stretch>
            <a:fillRect/>
          </a:stretch>
        </p:blipFill>
        <p:spPr>
          <a:xfrm>
            <a:off x="99786" y="1516463"/>
            <a:ext cx="6473508" cy="5232885"/>
          </a:xfrm>
          <a:prstGeom prst="rect">
            <a:avLst/>
          </a:prstGeom>
        </p:spPr>
      </p:pic>
    </p:spTree>
    <p:extLst>
      <p:ext uri="{BB962C8B-B14F-4D97-AF65-F5344CB8AC3E}">
        <p14:creationId xmlns:p14="http://schemas.microsoft.com/office/powerpoint/2010/main" val="4225980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extLst>
              <p:ext uri="{D42A27DB-BD31-4B8C-83A1-F6EECF244321}">
                <p14:modId xmlns:p14="http://schemas.microsoft.com/office/powerpoint/2010/main" val="2348566732"/>
              </p:ext>
            </p:extLst>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Basic (from scratch) Two Model Classifier</a:t>
            </a:r>
            <a:endParaRPr lang="en-US" sz="2400" dirty="0">
              <a:latin typeface="+mj-lt"/>
            </a:endParaRPr>
          </a:p>
        </p:txBody>
      </p:sp>
      <p:pic>
        <p:nvPicPr>
          <p:cNvPr id="16" name="Picture 15">
            <a:extLst>
              <a:ext uri="{FF2B5EF4-FFF2-40B4-BE49-F238E27FC236}">
                <a16:creationId xmlns:a16="http://schemas.microsoft.com/office/drawing/2014/main" id="{4C9AAA19-99EE-46C6-A860-6CA95E4F791B}"/>
              </a:ext>
            </a:extLst>
          </p:cNvPr>
          <p:cNvPicPr>
            <a:picLocks noChangeAspect="1"/>
          </p:cNvPicPr>
          <p:nvPr/>
        </p:nvPicPr>
        <p:blipFill>
          <a:blip r:embed="rId7"/>
          <a:stretch>
            <a:fillRect/>
          </a:stretch>
        </p:blipFill>
        <p:spPr>
          <a:xfrm>
            <a:off x="99786" y="1390262"/>
            <a:ext cx="6577370" cy="5318448"/>
          </a:xfrm>
          <a:prstGeom prst="rect">
            <a:avLst/>
          </a:prstGeom>
        </p:spPr>
      </p:pic>
      <p:sp>
        <p:nvSpPr>
          <p:cNvPr id="4" name="TextBox 3">
            <a:extLst>
              <a:ext uri="{FF2B5EF4-FFF2-40B4-BE49-F238E27FC236}">
                <a16:creationId xmlns:a16="http://schemas.microsoft.com/office/drawing/2014/main" id="{25690C40-20E7-4B2F-BD6F-B85787F6885D}"/>
              </a:ext>
            </a:extLst>
          </p:cNvPr>
          <p:cNvSpPr txBox="1"/>
          <p:nvPr/>
        </p:nvSpPr>
        <p:spPr>
          <a:xfrm>
            <a:off x="6531429" y="1875453"/>
            <a:ext cx="5455557"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Improved moderately over random targeting</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 hypothetical scenario, demonstrated a 70% improvement to ROI over random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first quartile of targeting was finding persuadables at a 22% rate (7% greater than the overall distribution 15%)</a:t>
            </a:r>
          </a:p>
        </p:txBody>
      </p:sp>
    </p:spTree>
    <p:extLst>
      <p:ext uri="{BB962C8B-B14F-4D97-AF65-F5344CB8AC3E}">
        <p14:creationId xmlns:p14="http://schemas.microsoft.com/office/powerpoint/2010/main" val="3046214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Basic Pylift – Transformed Outcome T-Learner w Tuning</a:t>
            </a:r>
            <a:endParaRPr lang="en-US" sz="2400" dirty="0">
              <a:latin typeface="+mj-lt"/>
            </a:endParaRPr>
          </a:p>
        </p:txBody>
      </p:sp>
      <p:sp>
        <p:nvSpPr>
          <p:cNvPr id="4" name="TextBox 3">
            <a:extLst>
              <a:ext uri="{FF2B5EF4-FFF2-40B4-BE49-F238E27FC236}">
                <a16:creationId xmlns:a16="http://schemas.microsoft.com/office/drawing/2014/main" id="{25690C40-20E7-4B2F-BD6F-B85787F6885D}"/>
              </a:ext>
            </a:extLst>
          </p:cNvPr>
          <p:cNvSpPr txBox="1"/>
          <p:nvPr/>
        </p:nvSpPr>
        <p:spPr>
          <a:xfrm>
            <a:off x="6531429" y="1875453"/>
            <a:ext cx="5455557"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Did not perform much better than random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 hypothetical scenario, demonstrated a 10% improvement to ROI over random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first quartile of targeting was finding persuadables at a 15.5% rate (0.5% greater than the overall distribution 15%)</a:t>
            </a:r>
          </a:p>
        </p:txBody>
      </p:sp>
      <p:pic>
        <p:nvPicPr>
          <p:cNvPr id="8" name="Picture 7">
            <a:extLst>
              <a:ext uri="{FF2B5EF4-FFF2-40B4-BE49-F238E27FC236}">
                <a16:creationId xmlns:a16="http://schemas.microsoft.com/office/drawing/2014/main" id="{E562680A-09FE-4ADB-B138-048C6B5FFB92}"/>
              </a:ext>
            </a:extLst>
          </p:cNvPr>
          <p:cNvPicPr>
            <a:picLocks noChangeAspect="1"/>
          </p:cNvPicPr>
          <p:nvPr/>
        </p:nvPicPr>
        <p:blipFill>
          <a:blip r:embed="rId7"/>
          <a:stretch>
            <a:fillRect/>
          </a:stretch>
        </p:blipFill>
        <p:spPr>
          <a:xfrm>
            <a:off x="99786" y="1390262"/>
            <a:ext cx="6552941" cy="5415761"/>
          </a:xfrm>
          <a:prstGeom prst="rect">
            <a:avLst/>
          </a:prstGeom>
        </p:spPr>
      </p:pic>
    </p:spTree>
    <p:extLst>
      <p:ext uri="{BB962C8B-B14F-4D97-AF65-F5344CB8AC3E}">
        <p14:creationId xmlns:p14="http://schemas.microsoft.com/office/powerpoint/2010/main" val="992962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Basic CausalML – Winner X-LGBM no tuning</a:t>
            </a:r>
            <a:endParaRPr lang="en-US" sz="2400" dirty="0">
              <a:latin typeface="+mj-lt"/>
            </a:endParaRPr>
          </a:p>
        </p:txBody>
      </p:sp>
      <p:sp>
        <p:nvSpPr>
          <p:cNvPr id="4" name="TextBox 3">
            <a:extLst>
              <a:ext uri="{FF2B5EF4-FFF2-40B4-BE49-F238E27FC236}">
                <a16:creationId xmlns:a16="http://schemas.microsoft.com/office/drawing/2014/main" id="{25690C40-20E7-4B2F-BD6F-B85787F6885D}"/>
              </a:ext>
            </a:extLst>
          </p:cNvPr>
          <p:cNvSpPr txBox="1"/>
          <p:nvPr/>
        </p:nvSpPr>
        <p:spPr>
          <a:xfrm>
            <a:off x="6531429" y="1875453"/>
            <a:ext cx="5455557"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Performed comparable to from scratch two-model classifier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 hypothetical scenario, demonstrated a 66% improvement to ROI over random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first quartile of targeting was finding persuadables at a 21% rate (6% greater than the overall distribution 15%)</a:t>
            </a:r>
          </a:p>
        </p:txBody>
      </p:sp>
      <p:pic>
        <p:nvPicPr>
          <p:cNvPr id="9" name="Picture 8">
            <a:extLst>
              <a:ext uri="{FF2B5EF4-FFF2-40B4-BE49-F238E27FC236}">
                <a16:creationId xmlns:a16="http://schemas.microsoft.com/office/drawing/2014/main" id="{55284C43-9ABA-4F99-B8F7-D7208A1D6FAE}"/>
              </a:ext>
            </a:extLst>
          </p:cNvPr>
          <p:cNvPicPr>
            <a:picLocks noChangeAspect="1"/>
          </p:cNvPicPr>
          <p:nvPr/>
        </p:nvPicPr>
        <p:blipFill>
          <a:blip r:embed="rId7"/>
          <a:stretch>
            <a:fillRect/>
          </a:stretch>
        </p:blipFill>
        <p:spPr>
          <a:xfrm>
            <a:off x="99786" y="1576875"/>
            <a:ext cx="6531429" cy="5145835"/>
          </a:xfrm>
          <a:prstGeom prst="rect">
            <a:avLst/>
          </a:prstGeom>
        </p:spPr>
      </p:pic>
    </p:spTree>
    <p:extLst>
      <p:ext uri="{BB962C8B-B14F-4D97-AF65-F5344CB8AC3E}">
        <p14:creationId xmlns:p14="http://schemas.microsoft.com/office/powerpoint/2010/main" val="3444502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Complex (from scratch) Two Model Classifier</a:t>
            </a:r>
            <a:endParaRPr lang="en-US" sz="2400" dirty="0">
              <a:latin typeface="+mj-lt"/>
            </a:endParaRPr>
          </a:p>
        </p:txBody>
      </p:sp>
      <p:sp>
        <p:nvSpPr>
          <p:cNvPr id="4" name="TextBox 3">
            <a:extLst>
              <a:ext uri="{FF2B5EF4-FFF2-40B4-BE49-F238E27FC236}">
                <a16:creationId xmlns:a16="http://schemas.microsoft.com/office/drawing/2014/main" id="{25690C40-20E7-4B2F-BD6F-B85787F6885D}"/>
              </a:ext>
            </a:extLst>
          </p:cNvPr>
          <p:cNvSpPr txBox="1"/>
          <p:nvPr/>
        </p:nvSpPr>
        <p:spPr>
          <a:xfrm>
            <a:off x="6531429" y="1875453"/>
            <a:ext cx="5455557"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Improved moderately over random targeting</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 hypothetical scenario, demonstrated a 96% improvement to ROI over random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first quartile of targeting was finding persuadables at a 8.5% rate (2.5% greater than the overall distribution 6%)</a:t>
            </a:r>
          </a:p>
        </p:txBody>
      </p:sp>
      <p:pic>
        <p:nvPicPr>
          <p:cNvPr id="8" name="Picture 7">
            <a:extLst>
              <a:ext uri="{FF2B5EF4-FFF2-40B4-BE49-F238E27FC236}">
                <a16:creationId xmlns:a16="http://schemas.microsoft.com/office/drawing/2014/main" id="{324A02B0-20BD-4AD5-BD27-E85ED22D6F68}"/>
              </a:ext>
            </a:extLst>
          </p:cNvPr>
          <p:cNvPicPr>
            <a:picLocks noChangeAspect="1"/>
          </p:cNvPicPr>
          <p:nvPr/>
        </p:nvPicPr>
        <p:blipFill rotWithShape="1">
          <a:blip r:embed="rId7"/>
          <a:srcRect r="9018"/>
          <a:stretch/>
        </p:blipFill>
        <p:spPr>
          <a:xfrm>
            <a:off x="99786" y="1576874"/>
            <a:ext cx="6711562" cy="5206477"/>
          </a:xfrm>
          <a:prstGeom prst="rect">
            <a:avLst/>
          </a:prstGeom>
        </p:spPr>
      </p:pic>
    </p:spTree>
    <p:extLst>
      <p:ext uri="{BB962C8B-B14F-4D97-AF65-F5344CB8AC3E}">
        <p14:creationId xmlns:p14="http://schemas.microsoft.com/office/powerpoint/2010/main" val="86592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extLst>
              <p:ext uri="{D42A27DB-BD31-4B8C-83A1-F6EECF244321}">
                <p14:modId xmlns:p14="http://schemas.microsoft.com/office/powerpoint/2010/main" val="1295948919"/>
              </p:ext>
            </p:extLst>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Problem Setup </a:t>
            </a:r>
            <a:r>
              <a:rPr lang="en-US" sz="2400" dirty="0">
                <a:latin typeface="+mj-lt"/>
              </a:rPr>
              <a:t> </a:t>
            </a:r>
          </a:p>
        </p:txBody>
      </p:sp>
      <p:sp>
        <p:nvSpPr>
          <p:cNvPr id="12" name="TextBox 11">
            <a:extLst>
              <a:ext uri="{FF2B5EF4-FFF2-40B4-BE49-F238E27FC236}">
                <a16:creationId xmlns:a16="http://schemas.microsoft.com/office/drawing/2014/main" id="{D5B5E04E-4606-4941-9FBD-3F58A5EB95A8}"/>
              </a:ext>
            </a:extLst>
          </p:cNvPr>
          <p:cNvSpPr txBox="1">
            <a:spLocks/>
          </p:cNvSpPr>
          <p:nvPr/>
        </p:nvSpPr>
        <p:spPr>
          <a:xfrm>
            <a:off x="384815" y="2247556"/>
            <a:ext cx="5408905" cy="4339855"/>
          </a:xfrm>
          <a:prstGeom prst="rect">
            <a:avLst/>
          </a:prstGeom>
          <a:noFill/>
          <a:ln>
            <a:solidFill>
              <a:schemeClr val="tx1"/>
            </a:solidFill>
          </a:ln>
        </p:spPr>
        <p:txBody>
          <a:bodyPr wrap="square" rtlCol="0">
            <a:noAutofit/>
          </a:bodyPr>
          <a:lstStyle/>
          <a:p>
            <a:pPr marL="285750" indent="-285750">
              <a:buFont typeface="Arial" panose="020B0604020202020204" pitchFamily="34" charset="0"/>
              <a:buChar char="•"/>
            </a:pPr>
            <a:r>
              <a:rPr lang="en-US" sz="1400" b="1" dirty="0"/>
              <a:t>Lead Optimization: </a:t>
            </a:r>
            <a:r>
              <a:rPr lang="en-US" sz="1400" dirty="0"/>
              <a:t>A company has a lead database but they generate more leads than can be worked and a lot of the leads are a waste of time – currently agents can work the leads in any order they choose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Cross-Sell: </a:t>
            </a:r>
            <a:r>
              <a:rPr lang="en-US" sz="1400" dirty="0"/>
              <a:t>A company wants to run a cross-sell campaign and the assumption is they don’t want to cross-sell to their entire customer base because some people may not need or want the other products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Retention: </a:t>
            </a:r>
            <a:r>
              <a:rPr lang="en-US" sz="1400" dirty="0"/>
              <a:t>A company wants to reach out to customers who are about to churn and save them</a:t>
            </a:r>
          </a:p>
        </p:txBody>
      </p:sp>
      <p:sp>
        <p:nvSpPr>
          <p:cNvPr id="13" name="TextBox 12">
            <a:extLst>
              <a:ext uri="{FF2B5EF4-FFF2-40B4-BE49-F238E27FC236}">
                <a16:creationId xmlns:a16="http://schemas.microsoft.com/office/drawing/2014/main" id="{7091C907-4E2A-48D5-9E6F-DF76DC9931F8}"/>
              </a:ext>
            </a:extLst>
          </p:cNvPr>
          <p:cNvSpPr txBox="1"/>
          <p:nvPr/>
        </p:nvSpPr>
        <p:spPr>
          <a:xfrm>
            <a:off x="6397691" y="2247556"/>
            <a:ext cx="5060043" cy="4309821"/>
          </a:xfrm>
          <a:prstGeom prst="rect">
            <a:avLst/>
          </a:prstGeom>
          <a:noFill/>
          <a:ln>
            <a:solidFill>
              <a:schemeClr val="tx1"/>
            </a:solidFill>
          </a:ln>
        </p:spPr>
        <p:txBody>
          <a:bodyPr wrap="square" rtlCol="0">
            <a:noAutofit/>
          </a:bodyPr>
          <a:lstStyle/>
          <a:p>
            <a:r>
              <a:rPr lang="en-US" sz="1400" dirty="0">
                <a:solidFill>
                  <a:srgbClr val="00B050"/>
                </a:solidFill>
                <a:ea typeface="MS PGothic" pitchFamily="34" charset="-128"/>
              </a:rPr>
              <a:t>✓  </a:t>
            </a:r>
            <a:r>
              <a:rPr lang="en-US" sz="1400" b="1" dirty="0"/>
              <a:t>Lead Optimization: </a:t>
            </a:r>
            <a:r>
              <a:rPr lang="en-US" sz="1400" dirty="0"/>
              <a:t>Build a propensity model that can predict if customers will purchase soon – order the audience by the predicted probabilities from high to low</a:t>
            </a:r>
          </a:p>
          <a:p>
            <a:pPr marL="285750" indent="-285750">
              <a:buFont typeface="Arial" panose="020B0604020202020204" pitchFamily="34" charset="0"/>
              <a:buChar char="•"/>
            </a:pPr>
            <a:endParaRPr lang="en-US" sz="1400" dirty="0"/>
          </a:p>
          <a:p>
            <a:r>
              <a:rPr lang="en-US" sz="1400" dirty="0">
                <a:solidFill>
                  <a:srgbClr val="00B050"/>
                </a:solidFill>
                <a:ea typeface="MS PGothic" pitchFamily="34" charset="-128"/>
              </a:rPr>
              <a:t>✓  </a:t>
            </a:r>
            <a:r>
              <a:rPr lang="en-US" sz="1400" b="1" dirty="0"/>
              <a:t>Cross-Sell: </a:t>
            </a:r>
            <a:r>
              <a:rPr lang="en-US" sz="1400" dirty="0"/>
              <a:t>Build a propensity model that predicts the likelihood a customer will purchase the cross-product – target the segment that has a high propensity and hasn’t purchased the product yet</a:t>
            </a:r>
          </a:p>
          <a:p>
            <a:pPr marL="285750" indent="-285750">
              <a:buFont typeface="Arial" panose="020B0604020202020204" pitchFamily="34" charset="0"/>
              <a:buChar char="•"/>
            </a:pPr>
            <a:endParaRPr lang="en-US" sz="1400" dirty="0"/>
          </a:p>
          <a:p>
            <a:r>
              <a:rPr lang="en-US" sz="1400" dirty="0">
                <a:solidFill>
                  <a:srgbClr val="00B050"/>
                </a:solidFill>
                <a:ea typeface="MS PGothic" pitchFamily="34" charset="-128"/>
              </a:rPr>
              <a:t>✓  </a:t>
            </a:r>
            <a:r>
              <a:rPr lang="en-US" sz="1400" b="1" dirty="0"/>
              <a:t>Retention: </a:t>
            </a:r>
            <a:r>
              <a:rPr lang="en-US" sz="1400" dirty="0"/>
              <a:t> Build a propensity model that predicts which customers are about to churn soon, attempt to save the customers that are high risk to churn. Also good to incorporate customer value to help inform priority </a:t>
            </a:r>
          </a:p>
        </p:txBody>
      </p:sp>
      <p:sp>
        <p:nvSpPr>
          <p:cNvPr id="15" name="Rectangle 14">
            <a:extLst>
              <a:ext uri="{FF2B5EF4-FFF2-40B4-BE49-F238E27FC236}">
                <a16:creationId xmlns:a16="http://schemas.microsoft.com/office/drawing/2014/main" id="{ACB093BD-E37B-4D44-A511-83DAC79B7B8C}"/>
              </a:ext>
            </a:extLst>
          </p:cNvPr>
          <p:cNvSpPr/>
          <p:nvPr/>
        </p:nvSpPr>
        <p:spPr>
          <a:xfrm>
            <a:off x="385405" y="1668425"/>
            <a:ext cx="5408905" cy="579131"/>
          </a:xfrm>
          <a:prstGeom prst="rect">
            <a:avLst/>
          </a:prstGeom>
          <a:solidFill>
            <a:srgbClr val="165A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Relevant Marketing Problems:</a:t>
            </a:r>
          </a:p>
        </p:txBody>
      </p:sp>
      <p:sp>
        <p:nvSpPr>
          <p:cNvPr id="16" name="Rectangle 15">
            <a:extLst>
              <a:ext uri="{FF2B5EF4-FFF2-40B4-BE49-F238E27FC236}">
                <a16:creationId xmlns:a16="http://schemas.microsoft.com/office/drawing/2014/main" id="{3868349E-D40B-408D-9775-F51369664930}"/>
              </a:ext>
            </a:extLst>
          </p:cNvPr>
          <p:cNvSpPr/>
          <p:nvPr/>
        </p:nvSpPr>
        <p:spPr>
          <a:xfrm>
            <a:off x="6397692" y="1687309"/>
            <a:ext cx="5060043" cy="579131"/>
          </a:xfrm>
          <a:prstGeom prst="rect">
            <a:avLst/>
          </a:prstGeom>
          <a:solidFill>
            <a:srgbClr val="165A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The Classic Approach:</a:t>
            </a:r>
          </a:p>
        </p:txBody>
      </p:sp>
    </p:spTree>
    <p:extLst>
      <p:ext uri="{BB962C8B-B14F-4D97-AF65-F5344CB8AC3E}">
        <p14:creationId xmlns:p14="http://schemas.microsoft.com/office/powerpoint/2010/main" val="681540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2092214"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Complex Pylift – Transformed Outcome T-Learner w Tuning</a:t>
            </a:r>
            <a:endParaRPr lang="en-US" sz="2400" dirty="0">
              <a:latin typeface="+mj-lt"/>
            </a:endParaRPr>
          </a:p>
        </p:txBody>
      </p:sp>
      <p:sp>
        <p:nvSpPr>
          <p:cNvPr id="4" name="TextBox 3">
            <a:extLst>
              <a:ext uri="{FF2B5EF4-FFF2-40B4-BE49-F238E27FC236}">
                <a16:creationId xmlns:a16="http://schemas.microsoft.com/office/drawing/2014/main" id="{25690C40-20E7-4B2F-BD6F-B85787F6885D}"/>
              </a:ext>
            </a:extLst>
          </p:cNvPr>
          <p:cNvSpPr txBox="1"/>
          <p:nvPr/>
        </p:nvSpPr>
        <p:spPr>
          <a:xfrm>
            <a:off x="6531429" y="1875453"/>
            <a:ext cx="5455557"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t>Did significantly better with the complex dataset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 hypothetical scenario, demonstrated a 272% improvement to ROI over random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first quartile of targeting was finding persuadables at a 16% rate (10% greater than the overall distribution 6%)</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highlight>
                  <a:srgbClr val="000000"/>
                </a:highlight>
              </a:rPr>
              <a:t>Overfitted to conversion signals so probably wouldn’t improve much over propensity</a:t>
            </a:r>
          </a:p>
        </p:txBody>
      </p:sp>
      <p:pic>
        <p:nvPicPr>
          <p:cNvPr id="9" name="Picture 8">
            <a:extLst>
              <a:ext uri="{FF2B5EF4-FFF2-40B4-BE49-F238E27FC236}">
                <a16:creationId xmlns:a16="http://schemas.microsoft.com/office/drawing/2014/main" id="{49D574F0-89C4-437B-A493-1EE62398A980}"/>
              </a:ext>
            </a:extLst>
          </p:cNvPr>
          <p:cNvPicPr>
            <a:picLocks noChangeAspect="1"/>
          </p:cNvPicPr>
          <p:nvPr/>
        </p:nvPicPr>
        <p:blipFill rotWithShape="1">
          <a:blip r:embed="rId7"/>
          <a:srcRect r="10548"/>
          <a:stretch/>
        </p:blipFill>
        <p:spPr>
          <a:xfrm>
            <a:off x="99786" y="1400324"/>
            <a:ext cx="6431643" cy="5457675"/>
          </a:xfrm>
          <a:prstGeom prst="rect">
            <a:avLst/>
          </a:prstGeom>
        </p:spPr>
      </p:pic>
    </p:spTree>
    <p:extLst>
      <p:ext uri="{BB962C8B-B14F-4D97-AF65-F5344CB8AC3E}">
        <p14:creationId xmlns:p14="http://schemas.microsoft.com/office/powerpoint/2010/main" val="3047714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2092214"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Complex Pylift – Transformed Outcome T-Learner w Tuning</a:t>
            </a:r>
            <a:endParaRPr lang="en-US" sz="2400" dirty="0">
              <a:latin typeface="+mj-lt"/>
            </a:endParaRPr>
          </a:p>
        </p:txBody>
      </p:sp>
      <p:sp>
        <p:nvSpPr>
          <p:cNvPr id="4" name="TextBox 3">
            <a:extLst>
              <a:ext uri="{FF2B5EF4-FFF2-40B4-BE49-F238E27FC236}">
                <a16:creationId xmlns:a16="http://schemas.microsoft.com/office/drawing/2014/main" id="{25690C40-20E7-4B2F-BD6F-B85787F6885D}"/>
              </a:ext>
            </a:extLst>
          </p:cNvPr>
          <p:cNvSpPr txBox="1"/>
          <p:nvPr/>
        </p:nvSpPr>
        <p:spPr>
          <a:xfrm>
            <a:off x="6531429" y="1875453"/>
            <a:ext cx="5455557"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t>Did significantly better with the complex dataset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 hypothetical scenario, demonstrated a 272% improvement to ROI over random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first quartile of targeting was finding persuadables at a 16% rate (10% greater than the overall distribution 6%)</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Overfitted to conversion signals so probably wouldn’t improve much over propensity</a:t>
            </a:r>
          </a:p>
        </p:txBody>
      </p:sp>
      <p:pic>
        <p:nvPicPr>
          <p:cNvPr id="9" name="Picture 8">
            <a:extLst>
              <a:ext uri="{FF2B5EF4-FFF2-40B4-BE49-F238E27FC236}">
                <a16:creationId xmlns:a16="http://schemas.microsoft.com/office/drawing/2014/main" id="{49D574F0-89C4-437B-A493-1EE62398A980}"/>
              </a:ext>
            </a:extLst>
          </p:cNvPr>
          <p:cNvPicPr>
            <a:picLocks noChangeAspect="1"/>
          </p:cNvPicPr>
          <p:nvPr/>
        </p:nvPicPr>
        <p:blipFill rotWithShape="1">
          <a:blip r:embed="rId7"/>
          <a:srcRect r="10548"/>
          <a:stretch/>
        </p:blipFill>
        <p:spPr>
          <a:xfrm>
            <a:off x="99786" y="1400324"/>
            <a:ext cx="6431643" cy="5457675"/>
          </a:xfrm>
          <a:prstGeom prst="rect">
            <a:avLst/>
          </a:prstGeom>
        </p:spPr>
      </p:pic>
    </p:spTree>
    <p:extLst>
      <p:ext uri="{BB962C8B-B14F-4D97-AF65-F5344CB8AC3E}">
        <p14:creationId xmlns:p14="http://schemas.microsoft.com/office/powerpoint/2010/main" val="583860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Complex CausalML – Winner T-LR no tuning</a:t>
            </a:r>
            <a:endParaRPr lang="en-US" sz="2400" dirty="0">
              <a:latin typeface="+mj-lt"/>
            </a:endParaRPr>
          </a:p>
        </p:txBody>
      </p:sp>
      <p:sp>
        <p:nvSpPr>
          <p:cNvPr id="4" name="TextBox 3">
            <a:extLst>
              <a:ext uri="{FF2B5EF4-FFF2-40B4-BE49-F238E27FC236}">
                <a16:creationId xmlns:a16="http://schemas.microsoft.com/office/drawing/2014/main" id="{25690C40-20E7-4B2F-BD6F-B85787F6885D}"/>
              </a:ext>
            </a:extLst>
          </p:cNvPr>
          <p:cNvSpPr txBox="1"/>
          <p:nvPr/>
        </p:nvSpPr>
        <p:spPr>
          <a:xfrm>
            <a:off x="6531429" y="1875453"/>
            <a:ext cx="5455557"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Performed the best with complex dataset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 hypothetical scenario, demonstrated a 324% improvement to ROI over random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first quartile of targeting was finding persuadables at a 17.5% rate (11.5% greater than the overall distribution 15%)</a:t>
            </a:r>
          </a:p>
        </p:txBody>
      </p:sp>
      <p:pic>
        <p:nvPicPr>
          <p:cNvPr id="8" name="Picture 7">
            <a:extLst>
              <a:ext uri="{FF2B5EF4-FFF2-40B4-BE49-F238E27FC236}">
                <a16:creationId xmlns:a16="http://schemas.microsoft.com/office/drawing/2014/main" id="{26F5A9BC-AC6F-4486-8864-5080BFF853A0}"/>
              </a:ext>
            </a:extLst>
          </p:cNvPr>
          <p:cNvPicPr>
            <a:picLocks noChangeAspect="1"/>
          </p:cNvPicPr>
          <p:nvPr/>
        </p:nvPicPr>
        <p:blipFill rotWithShape="1">
          <a:blip r:embed="rId7"/>
          <a:srcRect r="2901"/>
          <a:stretch/>
        </p:blipFill>
        <p:spPr>
          <a:xfrm>
            <a:off x="99786" y="1480765"/>
            <a:ext cx="6431643" cy="5157389"/>
          </a:xfrm>
          <a:prstGeom prst="rect">
            <a:avLst/>
          </a:prstGeom>
        </p:spPr>
      </p:pic>
    </p:spTree>
    <p:extLst>
      <p:ext uri="{BB962C8B-B14F-4D97-AF65-F5344CB8AC3E}">
        <p14:creationId xmlns:p14="http://schemas.microsoft.com/office/powerpoint/2010/main" val="141332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5C4CB8-CE6C-4BBD-AF9D-BAC762086032}"/>
              </a:ext>
            </a:extLst>
          </p:cNvPr>
          <p:cNvPicPr>
            <a:picLocks noChangeAspect="1"/>
          </p:cNvPicPr>
          <p:nvPr/>
        </p:nvPicPr>
        <p:blipFill>
          <a:blip r:embed="rId2"/>
          <a:stretch>
            <a:fillRect/>
          </a:stretch>
        </p:blipFill>
        <p:spPr>
          <a:xfrm>
            <a:off x="1116119" y="135294"/>
            <a:ext cx="9959762" cy="6224851"/>
          </a:xfrm>
          <a:prstGeom prst="rect">
            <a:avLst/>
          </a:prstGeom>
        </p:spPr>
      </p:pic>
    </p:spTree>
    <p:extLst>
      <p:ext uri="{BB962C8B-B14F-4D97-AF65-F5344CB8AC3E}">
        <p14:creationId xmlns:p14="http://schemas.microsoft.com/office/powerpoint/2010/main" val="2714446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Terminator 2">
            <a:extLst>
              <a:ext uri="{FF2B5EF4-FFF2-40B4-BE49-F238E27FC236}">
                <a16:creationId xmlns:a16="http://schemas.microsoft.com/office/drawing/2014/main" id="{A54266E2-76A2-4A6F-9225-EC165C79A47D}"/>
              </a:ext>
            </a:extLst>
          </p:cNvPr>
          <p:cNvSpPr/>
          <p:nvPr/>
        </p:nvSpPr>
        <p:spPr>
          <a:xfrm>
            <a:off x="5189942" y="624208"/>
            <a:ext cx="1800801" cy="391886"/>
          </a:xfrm>
          <a:prstGeom prst="flowChartTerminator">
            <a:avLst/>
          </a:prstGeom>
          <a:solidFill>
            <a:srgbClr val="762D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Start</a:t>
            </a:r>
          </a:p>
        </p:txBody>
      </p:sp>
      <p:cxnSp>
        <p:nvCxnSpPr>
          <p:cNvPr id="5" name="Straight Arrow Connector 4">
            <a:extLst>
              <a:ext uri="{FF2B5EF4-FFF2-40B4-BE49-F238E27FC236}">
                <a16:creationId xmlns:a16="http://schemas.microsoft.com/office/drawing/2014/main" id="{E7FE6DC1-53E6-4E1E-B85E-AC230D4D2D44}"/>
              </a:ext>
            </a:extLst>
          </p:cNvPr>
          <p:cNvCxnSpPr>
            <a:cxnSpLocks/>
            <a:stCxn id="3" idx="2"/>
            <a:endCxn id="6" idx="0"/>
          </p:cNvCxnSpPr>
          <p:nvPr/>
        </p:nvCxnSpPr>
        <p:spPr>
          <a:xfrm flipH="1">
            <a:off x="6084053" y="1016094"/>
            <a:ext cx="6290" cy="438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lowchart: Decision 5">
            <a:extLst>
              <a:ext uri="{FF2B5EF4-FFF2-40B4-BE49-F238E27FC236}">
                <a16:creationId xmlns:a16="http://schemas.microsoft.com/office/drawing/2014/main" id="{28DE3E53-3F2C-41A4-A09D-78C999025DBC}"/>
              </a:ext>
            </a:extLst>
          </p:cNvPr>
          <p:cNvSpPr/>
          <p:nvPr/>
        </p:nvSpPr>
        <p:spPr>
          <a:xfrm>
            <a:off x="5398253" y="1454402"/>
            <a:ext cx="1371600" cy="1143000"/>
          </a:xfrm>
          <a:prstGeom prst="flowChartDecision">
            <a:avLst/>
          </a:prstGeom>
          <a:solidFill>
            <a:srgbClr val="165A7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Data</a:t>
            </a:r>
          </a:p>
          <a:p>
            <a:pPr algn="ctr"/>
            <a:r>
              <a:rPr lang="en-US" sz="1200" dirty="0">
                <a:solidFill>
                  <a:schemeClr val="bg1"/>
                </a:solidFill>
              </a:rPr>
              <a:t>Size</a:t>
            </a:r>
          </a:p>
        </p:txBody>
      </p:sp>
      <p:sp>
        <p:nvSpPr>
          <p:cNvPr id="16" name="TextBox 15">
            <a:extLst>
              <a:ext uri="{FF2B5EF4-FFF2-40B4-BE49-F238E27FC236}">
                <a16:creationId xmlns:a16="http://schemas.microsoft.com/office/drawing/2014/main" id="{5EC60469-9BBF-460C-BC7E-4E95C41F563C}"/>
              </a:ext>
            </a:extLst>
          </p:cNvPr>
          <p:cNvSpPr txBox="1"/>
          <p:nvPr/>
        </p:nvSpPr>
        <p:spPr>
          <a:xfrm>
            <a:off x="3536302" y="139187"/>
            <a:ext cx="5281127" cy="369332"/>
          </a:xfrm>
          <a:prstGeom prst="rect">
            <a:avLst/>
          </a:prstGeom>
          <a:noFill/>
        </p:spPr>
        <p:txBody>
          <a:bodyPr wrap="square" rtlCol="0">
            <a:spAutoFit/>
          </a:bodyPr>
          <a:lstStyle/>
          <a:p>
            <a:pPr algn="ctr"/>
            <a:r>
              <a:rPr lang="en-US" dirty="0">
                <a:latin typeface="+mj-lt"/>
              </a:rPr>
              <a:t>Python Uplift Model Playbook</a:t>
            </a:r>
          </a:p>
        </p:txBody>
      </p:sp>
      <p:cxnSp>
        <p:nvCxnSpPr>
          <p:cNvPr id="20" name="Connector: Curved 19">
            <a:extLst>
              <a:ext uri="{FF2B5EF4-FFF2-40B4-BE49-F238E27FC236}">
                <a16:creationId xmlns:a16="http://schemas.microsoft.com/office/drawing/2014/main" id="{120C3C5B-B056-483B-88A8-122128DDE421}"/>
              </a:ext>
            </a:extLst>
          </p:cNvPr>
          <p:cNvCxnSpPr>
            <a:cxnSpLocks/>
            <a:stCxn id="6" idx="1"/>
            <a:endCxn id="72" idx="3"/>
          </p:cNvCxnSpPr>
          <p:nvPr/>
        </p:nvCxnSpPr>
        <p:spPr>
          <a:xfrm rot="10800000">
            <a:off x="2299221" y="548642"/>
            <a:ext cx="3099033" cy="147726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2" name="Connector: Curved 21">
            <a:extLst>
              <a:ext uri="{FF2B5EF4-FFF2-40B4-BE49-F238E27FC236}">
                <a16:creationId xmlns:a16="http://schemas.microsoft.com/office/drawing/2014/main" id="{4F57F087-020A-468C-8D01-97701905AB79}"/>
              </a:ext>
            </a:extLst>
          </p:cNvPr>
          <p:cNvCxnSpPr>
            <a:cxnSpLocks/>
            <a:stCxn id="6" idx="3"/>
            <a:endCxn id="31" idx="1"/>
          </p:cNvCxnSpPr>
          <p:nvPr/>
        </p:nvCxnSpPr>
        <p:spPr>
          <a:xfrm flipV="1">
            <a:off x="6769853" y="718458"/>
            <a:ext cx="1954200" cy="130744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31304209-6D22-495C-BE6E-5420F4E0DD8E}"/>
              </a:ext>
            </a:extLst>
          </p:cNvPr>
          <p:cNvSpPr txBox="1"/>
          <p:nvPr/>
        </p:nvSpPr>
        <p:spPr>
          <a:xfrm>
            <a:off x="4229949" y="1397129"/>
            <a:ext cx="1614190" cy="600164"/>
          </a:xfrm>
          <a:prstGeom prst="rect">
            <a:avLst/>
          </a:prstGeom>
          <a:noFill/>
        </p:spPr>
        <p:txBody>
          <a:bodyPr wrap="square" rtlCol="0">
            <a:spAutoFit/>
          </a:bodyPr>
          <a:lstStyle/>
          <a:p>
            <a:pPr algn="ctr"/>
            <a:r>
              <a:rPr lang="en-US" sz="1100" b="1" dirty="0"/>
              <a:t>Small</a:t>
            </a:r>
            <a:r>
              <a:rPr lang="en-US" sz="1100" dirty="0"/>
              <a:t> </a:t>
            </a:r>
          </a:p>
          <a:p>
            <a:pPr algn="ctr"/>
            <a:r>
              <a:rPr lang="en-US" sz="1100" dirty="0"/>
              <a:t>&lt;25k  rows</a:t>
            </a:r>
          </a:p>
          <a:p>
            <a:pPr algn="ctr"/>
            <a:r>
              <a:rPr lang="en-US" sz="1100" dirty="0"/>
              <a:t>&lt;15 features </a:t>
            </a:r>
          </a:p>
        </p:txBody>
      </p:sp>
      <p:sp>
        <p:nvSpPr>
          <p:cNvPr id="28" name="TextBox 27">
            <a:extLst>
              <a:ext uri="{FF2B5EF4-FFF2-40B4-BE49-F238E27FC236}">
                <a16:creationId xmlns:a16="http://schemas.microsoft.com/office/drawing/2014/main" id="{6B9F3BFF-68BA-4700-8EF3-28F3DC814785}"/>
              </a:ext>
            </a:extLst>
          </p:cNvPr>
          <p:cNvSpPr txBox="1"/>
          <p:nvPr/>
        </p:nvSpPr>
        <p:spPr>
          <a:xfrm>
            <a:off x="6094213" y="1279895"/>
            <a:ext cx="1868545" cy="600164"/>
          </a:xfrm>
          <a:prstGeom prst="rect">
            <a:avLst/>
          </a:prstGeom>
          <a:noFill/>
        </p:spPr>
        <p:txBody>
          <a:bodyPr wrap="square" rtlCol="0">
            <a:spAutoFit/>
          </a:bodyPr>
          <a:lstStyle/>
          <a:p>
            <a:pPr algn="ctr"/>
            <a:r>
              <a:rPr lang="en-US" sz="1100" b="1" dirty="0"/>
              <a:t>Large</a:t>
            </a:r>
            <a:r>
              <a:rPr lang="en-US" sz="1100" dirty="0"/>
              <a:t> </a:t>
            </a:r>
          </a:p>
          <a:p>
            <a:pPr algn="ctr"/>
            <a:r>
              <a:rPr lang="en-US" sz="1100" dirty="0"/>
              <a:t>&gt;100k rows </a:t>
            </a:r>
          </a:p>
          <a:p>
            <a:pPr algn="ctr"/>
            <a:r>
              <a:rPr lang="en-US" sz="1100" dirty="0"/>
              <a:t>&gt;100 features </a:t>
            </a:r>
          </a:p>
        </p:txBody>
      </p:sp>
      <p:sp>
        <p:nvSpPr>
          <p:cNvPr id="29" name="TextBox 28">
            <a:extLst>
              <a:ext uri="{FF2B5EF4-FFF2-40B4-BE49-F238E27FC236}">
                <a16:creationId xmlns:a16="http://schemas.microsoft.com/office/drawing/2014/main" id="{742CD6A7-2515-428D-9208-01203BFAE34D}"/>
              </a:ext>
            </a:extLst>
          </p:cNvPr>
          <p:cNvSpPr txBox="1"/>
          <p:nvPr/>
        </p:nvSpPr>
        <p:spPr>
          <a:xfrm>
            <a:off x="5827528" y="2475097"/>
            <a:ext cx="1371599" cy="600164"/>
          </a:xfrm>
          <a:prstGeom prst="rect">
            <a:avLst/>
          </a:prstGeom>
          <a:noFill/>
        </p:spPr>
        <p:txBody>
          <a:bodyPr wrap="square" rtlCol="0">
            <a:spAutoFit/>
          </a:bodyPr>
          <a:lstStyle/>
          <a:p>
            <a:pPr algn="ctr"/>
            <a:r>
              <a:rPr lang="en-US" sz="1100" b="1" dirty="0"/>
              <a:t>Moderate</a:t>
            </a:r>
            <a:r>
              <a:rPr lang="en-US" sz="1100" dirty="0"/>
              <a:t> </a:t>
            </a:r>
          </a:p>
          <a:p>
            <a:pPr algn="ctr"/>
            <a:r>
              <a:rPr lang="en-US" sz="1100" dirty="0"/>
              <a:t>25k-99k rows </a:t>
            </a:r>
          </a:p>
          <a:p>
            <a:pPr algn="ctr"/>
            <a:r>
              <a:rPr lang="en-US" sz="1100" dirty="0"/>
              <a:t>20 -100 features </a:t>
            </a:r>
          </a:p>
        </p:txBody>
      </p:sp>
      <p:sp>
        <p:nvSpPr>
          <p:cNvPr id="31" name="Flowchart: Decision 30">
            <a:extLst>
              <a:ext uri="{FF2B5EF4-FFF2-40B4-BE49-F238E27FC236}">
                <a16:creationId xmlns:a16="http://schemas.microsoft.com/office/drawing/2014/main" id="{A7E65EE7-763A-4288-A451-22240FADAC2D}"/>
              </a:ext>
            </a:extLst>
          </p:cNvPr>
          <p:cNvSpPr/>
          <p:nvPr/>
        </p:nvSpPr>
        <p:spPr>
          <a:xfrm>
            <a:off x="8724053" y="146958"/>
            <a:ext cx="1371600" cy="1143000"/>
          </a:xfrm>
          <a:prstGeom prst="flowChartDecision">
            <a:avLst/>
          </a:prstGeom>
          <a:solidFill>
            <a:srgbClr val="165A7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How Big?</a:t>
            </a:r>
          </a:p>
        </p:txBody>
      </p:sp>
      <p:sp>
        <p:nvSpPr>
          <p:cNvPr id="72" name="Rectangle 71">
            <a:extLst>
              <a:ext uri="{FF2B5EF4-FFF2-40B4-BE49-F238E27FC236}">
                <a16:creationId xmlns:a16="http://schemas.microsoft.com/office/drawing/2014/main" id="{AB3FE789-FB19-4E1C-9FA5-1DB9E04E2DBB}"/>
              </a:ext>
            </a:extLst>
          </p:cNvPr>
          <p:cNvSpPr/>
          <p:nvPr/>
        </p:nvSpPr>
        <p:spPr>
          <a:xfrm>
            <a:off x="699020" y="182881"/>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causalML Uplift Trees</a:t>
            </a:r>
          </a:p>
        </p:txBody>
      </p:sp>
      <p:sp>
        <p:nvSpPr>
          <p:cNvPr id="83" name="Rectangle 82">
            <a:extLst>
              <a:ext uri="{FF2B5EF4-FFF2-40B4-BE49-F238E27FC236}">
                <a16:creationId xmlns:a16="http://schemas.microsoft.com/office/drawing/2014/main" id="{13957744-EF1D-4708-9B1F-F4B3BA10E418}"/>
              </a:ext>
            </a:extLst>
          </p:cNvPr>
          <p:cNvSpPr/>
          <p:nvPr/>
        </p:nvSpPr>
        <p:spPr>
          <a:xfrm>
            <a:off x="699020" y="1712888"/>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causalML Meta-learners</a:t>
            </a:r>
          </a:p>
        </p:txBody>
      </p:sp>
      <p:sp>
        <p:nvSpPr>
          <p:cNvPr id="89" name="Rectangle 88">
            <a:extLst>
              <a:ext uri="{FF2B5EF4-FFF2-40B4-BE49-F238E27FC236}">
                <a16:creationId xmlns:a16="http://schemas.microsoft.com/office/drawing/2014/main" id="{FCE4D2B1-0265-4FF7-ACB6-396EF7F3E192}"/>
              </a:ext>
            </a:extLst>
          </p:cNvPr>
          <p:cNvSpPr/>
          <p:nvPr/>
        </p:nvSpPr>
        <p:spPr>
          <a:xfrm>
            <a:off x="690118" y="4918427"/>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Traditional Propensity</a:t>
            </a:r>
          </a:p>
        </p:txBody>
      </p:sp>
      <p:cxnSp>
        <p:nvCxnSpPr>
          <p:cNvPr id="94" name="Straight Arrow Connector 93">
            <a:extLst>
              <a:ext uri="{FF2B5EF4-FFF2-40B4-BE49-F238E27FC236}">
                <a16:creationId xmlns:a16="http://schemas.microsoft.com/office/drawing/2014/main" id="{A091A6CB-32B9-4BAF-A732-9629FCB64635}"/>
              </a:ext>
            </a:extLst>
          </p:cNvPr>
          <p:cNvCxnSpPr>
            <a:stCxn id="72" idx="2"/>
            <a:endCxn id="83" idx="0"/>
          </p:cNvCxnSpPr>
          <p:nvPr/>
        </p:nvCxnSpPr>
        <p:spPr>
          <a:xfrm>
            <a:off x="1499120" y="914401"/>
            <a:ext cx="0" cy="7984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CDB82F38-74DD-4B4E-B665-EAEDE53B9BC8}"/>
              </a:ext>
            </a:extLst>
          </p:cNvPr>
          <p:cNvCxnSpPr>
            <a:cxnSpLocks/>
            <a:stCxn id="83" idx="2"/>
            <a:endCxn id="107" idx="0"/>
          </p:cNvCxnSpPr>
          <p:nvPr/>
        </p:nvCxnSpPr>
        <p:spPr>
          <a:xfrm flipH="1">
            <a:off x="1490217" y="2444408"/>
            <a:ext cx="8903" cy="887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7" name="Rectangle 106">
            <a:extLst>
              <a:ext uri="{FF2B5EF4-FFF2-40B4-BE49-F238E27FC236}">
                <a16:creationId xmlns:a16="http://schemas.microsoft.com/office/drawing/2014/main" id="{A435FB81-822B-48A4-AB5F-0632E8A618D0}"/>
              </a:ext>
            </a:extLst>
          </p:cNvPr>
          <p:cNvSpPr/>
          <p:nvPr/>
        </p:nvSpPr>
        <p:spPr>
          <a:xfrm>
            <a:off x="690117" y="3332228"/>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Two-Model Classifier</a:t>
            </a:r>
          </a:p>
        </p:txBody>
      </p:sp>
      <p:cxnSp>
        <p:nvCxnSpPr>
          <p:cNvPr id="118" name="Straight Arrow Connector 117">
            <a:extLst>
              <a:ext uri="{FF2B5EF4-FFF2-40B4-BE49-F238E27FC236}">
                <a16:creationId xmlns:a16="http://schemas.microsoft.com/office/drawing/2014/main" id="{CEF601FD-BA85-46B0-A42A-D89886D91E29}"/>
              </a:ext>
            </a:extLst>
          </p:cNvPr>
          <p:cNvCxnSpPr>
            <a:cxnSpLocks/>
            <a:stCxn id="107" idx="2"/>
            <a:endCxn id="89" idx="0"/>
          </p:cNvCxnSpPr>
          <p:nvPr/>
        </p:nvCxnSpPr>
        <p:spPr>
          <a:xfrm>
            <a:off x="1490217" y="4063748"/>
            <a:ext cx="1" cy="854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Rectangle 132">
            <a:extLst>
              <a:ext uri="{FF2B5EF4-FFF2-40B4-BE49-F238E27FC236}">
                <a16:creationId xmlns:a16="http://schemas.microsoft.com/office/drawing/2014/main" id="{8CF11FF0-8DB8-4CE5-956F-0897CBABB762}"/>
              </a:ext>
            </a:extLst>
          </p:cNvPr>
          <p:cNvSpPr/>
          <p:nvPr/>
        </p:nvSpPr>
        <p:spPr>
          <a:xfrm>
            <a:off x="3454766" y="3357436"/>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causalML Meta-learners</a:t>
            </a:r>
          </a:p>
        </p:txBody>
      </p:sp>
      <p:sp>
        <p:nvSpPr>
          <p:cNvPr id="134" name="Rectangle 133">
            <a:extLst>
              <a:ext uri="{FF2B5EF4-FFF2-40B4-BE49-F238E27FC236}">
                <a16:creationId xmlns:a16="http://schemas.microsoft.com/office/drawing/2014/main" id="{D2ACABC7-29A0-4BE6-BAA2-99AEE6009867}"/>
              </a:ext>
            </a:extLst>
          </p:cNvPr>
          <p:cNvSpPr/>
          <p:nvPr/>
        </p:nvSpPr>
        <p:spPr>
          <a:xfrm>
            <a:off x="5969753" y="3360646"/>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Heavily tuned Pylift</a:t>
            </a:r>
          </a:p>
        </p:txBody>
      </p:sp>
      <p:sp>
        <p:nvSpPr>
          <p:cNvPr id="136" name="Flowchart: Terminator 135">
            <a:extLst>
              <a:ext uri="{FF2B5EF4-FFF2-40B4-BE49-F238E27FC236}">
                <a16:creationId xmlns:a16="http://schemas.microsoft.com/office/drawing/2014/main" id="{4BD4962D-39DF-4370-9532-E95B5C246F3A}"/>
              </a:ext>
            </a:extLst>
          </p:cNvPr>
          <p:cNvSpPr/>
          <p:nvPr/>
        </p:nvSpPr>
        <p:spPr>
          <a:xfrm>
            <a:off x="5276464" y="6451097"/>
            <a:ext cx="1800801" cy="391886"/>
          </a:xfrm>
          <a:prstGeom prst="flowChartTerminator">
            <a:avLst/>
          </a:prstGeom>
          <a:solidFill>
            <a:srgbClr val="762D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End</a:t>
            </a:r>
          </a:p>
        </p:txBody>
      </p:sp>
      <p:sp>
        <p:nvSpPr>
          <p:cNvPr id="138" name="Rectangle 137">
            <a:extLst>
              <a:ext uri="{FF2B5EF4-FFF2-40B4-BE49-F238E27FC236}">
                <a16:creationId xmlns:a16="http://schemas.microsoft.com/office/drawing/2014/main" id="{DFD18310-21DC-44E1-8BDC-B7AA72890E19}"/>
              </a:ext>
            </a:extLst>
          </p:cNvPr>
          <p:cNvSpPr/>
          <p:nvPr/>
        </p:nvSpPr>
        <p:spPr>
          <a:xfrm>
            <a:off x="3466120" y="4817265"/>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Four Quadrant-Approach</a:t>
            </a:r>
          </a:p>
        </p:txBody>
      </p:sp>
      <p:sp>
        <p:nvSpPr>
          <p:cNvPr id="139" name="Rectangle 138">
            <a:extLst>
              <a:ext uri="{FF2B5EF4-FFF2-40B4-BE49-F238E27FC236}">
                <a16:creationId xmlns:a16="http://schemas.microsoft.com/office/drawing/2014/main" id="{DC6D8130-2956-46C6-8DB6-99035F218900}"/>
              </a:ext>
            </a:extLst>
          </p:cNvPr>
          <p:cNvSpPr/>
          <p:nvPr/>
        </p:nvSpPr>
        <p:spPr>
          <a:xfrm>
            <a:off x="5969753" y="4820070"/>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Traditional Propensity</a:t>
            </a:r>
          </a:p>
        </p:txBody>
      </p:sp>
      <p:sp>
        <p:nvSpPr>
          <p:cNvPr id="140" name="Rectangle 139">
            <a:extLst>
              <a:ext uri="{FF2B5EF4-FFF2-40B4-BE49-F238E27FC236}">
                <a16:creationId xmlns:a16="http://schemas.microsoft.com/office/drawing/2014/main" id="{EEC6AE39-0C79-4A88-A92D-C534457F3119}"/>
              </a:ext>
            </a:extLst>
          </p:cNvPr>
          <p:cNvSpPr/>
          <p:nvPr/>
        </p:nvSpPr>
        <p:spPr>
          <a:xfrm>
            <a:off x="8600281" y="3333949"/>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Slightly tuned Pylift</a:t>
            </a:r>
          </a:p>
        </p:txBody>
      </p:sp>
      <p:sp>
        <p:nvSpPr>
          <p:cNvPr id="141" name="Rectangle 140">
            <a:extLst>
              <a:ext uri="{FF2B5EF4-FFF2-40B4-BE49-F238E27FC236}">
                <a16:creationId xmlns:a16="http://schemas.microsoft.com/office/drawing/2014/main" id="{43BEE9A6-A081-448F-9A9A-3CCC48847816}"/>
              </a:ext>
            </a:extLst>
          </p:cNvPr>
          <p:cNvSpPr/>
          <p:nvPr/>
        </p:nvSpPr>
        <p:spPr>
          <a:xfrm>
            <a:off x="8609753" y="2178351"/>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causalML Meta-learners (Not X)</a:t>
            </a:r>
          </a:p>
        </p:txBody>
      </p:sp>
      <p:sp>
        <p:nvSpPr>
          <p:cNvPr id="142" name="Rectangle 141">
            <a:extLst>
              <a:ext uri="{FF2B5EF4-FFF2-40B4-BE49-F238E27FC236}">
                <a16:creationId xmlns:a16="http://schemas.microsoft.com/office/drawing/2014/main" id="{860F5348-140E-4883-871D-E78B6B3400E5}"/>
              </a:ext>
            </a:extLst>
          </p:cNvPr>
          <p:cNvSpPr/>
          <p:nvPr/>
        </p:nvSpPr>
        <p:spPr>
          <a:xfrm>
            <a:off x="10510926" y="3297916"/>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Two-Model </a:t>
            </a:r>
            <a:r>
              <a:rPr lang="en-US" sz="1400" dirty="0" err="1">
                <a:solidFill>
                  <a:schemeClr val="bg1"/>
                </a:solidFill>
              </a:rPr>
              <a:t>Pyspark</a:t>
            </a:r>
            <a:endParaRPr lang="en-US" sz="1400" dirty="0">
              <a:solidFill>
                <a:schemeClr val="bg1"/>
              </a:solidFill>
            </a:endParaRPr>
          </a:p>
        </p:txBody>
      </p:sp>
      <p:sp>
        <p:nvSpPr>
          <p:cNvPr id="143" name="Rectangle 142">
            <a:extLst>
              <a:ext uri="{FF2B5EF4-FFF2-40B4-BE49-F238E27FC236}">
                <a16:creationId xmlns:a16="http://schemas.microsoft.com/office/drawing/2014/main" id="{B73B90B7-EB80-4AF3-A5B1-643513884945}"/>
              </a:ext>
            </a:extLst>
          </p:cNvPr>
          <p:cNvSpPr/>
          <p:nvPr/>
        </p:nvSpPr>
        <p:spPr>
          <a:xfrm>
            <a:off x="10524926" y="2109337"/>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Four-Quadrant </a:t>
            </a:r>
            <a:r>
              <a:rPr lang="en-US" sz="1400" dirty="0" err="1">
                <a:solidFill>
                  <a:schemeClr val="bg1"/>
                </a:solidFill>
              </a:rPr>
              <a:t>Pyspark</a:t>
            </a:r>
            <a:endParaRPr lang="en-US" sz="1400" dirty="0">
              <a:solidFill>
                <a:schemeClr val="bg1"/>
              </a:solidFill>
            </a:endParaRPr>
          </a:p>
        </p:txBody>
      </p:sp>
      <p:sp>
        <p:nvSpPr>
          <p:cNvPr id="145" name="Rectangle 144">
            <a:extLst>
              <a:ext uri="{FF2B5EF4-FFF2-40B4-BE49-F238E27FC236}">
                <a16:creationId xmlns:a16="http://schemas.microsoft.com/office/drawing/2014/main" id="{C4A9DB72-9404-4C4A-AFAA-3390A4DC6D58}"/>
              </a:ext>
            </a:extLst>
          </p:cNvPr>
          <p:cNvSpPr/>
          <p:nvPr/>
        </p:nvSpPr>
        <p:spPr>
          <a:xfrm>
            <a:off x="8600280" y="4749830"/>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Four Quadrant-Approach</a:t>
            </a:r>
          </a:p>
        </p:txBody>
      </p:sp>
      <p:sp>
        <p:nvSpPr>
          <p:cNvPr id="147" name="TextBox 146">
            <a:extLst>
              <a:ext uri="{FF2B5EF4-FFF2-40B4-BE49-F238E27FC236}">
                <a16:creationId xmlns:a16="http://schemas.microsoft.com/office/drawing/2014/main" id="{D5860A1D-DE52-402E-8E27-7A83014F8022}"/>
              </a:ext>
            </a:extLst>
          </p:cNvPr>
          <p:cNvSpPr txBox="1"/>
          <p:nvPr/>
        </p:nvSpPr>
        <p:spPr>
          <a:xfrm>
            <a:off x="9423839" y="1390582"/>
            <a:ext cx="975048" cy="461665"/>
          </a:xfrm>
          <a:prstGeom prst="rect">
            <a:avLst/>
          </a:prstGeom>
          <a:noFill/>
        </p:spPr>
        <p:txBody>
          <a:bodyPr wrap="square" rtlCol="0">
            <a:spAutoFit/>
          </a:bodyPr>
          <a:lstStyle/>
          <a:p>
            <a:r>
              <a:rPr lang="en-US" sz="1200" b="1" dirty="0"/>
              <a:t>Large-</a:t>
            </a:r>
            <a:r>
              <a:rPr lang="en-US" sz="1200" b="1" dirty="0" err="1"/>
              <a:t>ish</a:t>
            </a:r>
            <a:endParaRPr lang="en-US" sz="1200" b="1" dirty="0"/>
          </a:p>
          <a:p>
            <a:r>
              <a:rPr lang="en-US" sz="1200" dirty="0"/>
              <a:t>&lt;2M rows</a:t>
            </a:r>
          </a:p>
        </p:txBody>
      </p:sp>
      <p:sp>
        <p:nvSpPr>
          <p:cNvPr id="148" name="TextBox 147">
            <a:extLst>
              <a:ext uri="{FF2B5EF4-FFF2-40B4-BE49-F238E27FC236}">
                <a16:creationId xmlns:a16="http://schemas.microsoft.com/office/drawing/2014/main" id="{ECA34E19-3C57-4AA7-A11A-C429A0894818}"/>
              </a:ext>
            </a:extLst>
          </p:cNvPr>
          <p:cNvSpPr txBox="1"/>
          <p:nvPr/>
        </p:nvSpPr>
        <p:spPr>
          <a:xfrm>
            <a:off x="10228532" y="256062"/>
            <a:ext cx="975048" cy="461665"/>
          </a:xfrm>
          <a:prstGeom prst="rect">
            <a:avLst/>
          </a:prstGeom>
          <a:noFill/>
        </p:spPr>
        <p:txBody>
          <a:bodyPr wrap="square" rtlCol="0">
            <a:spAutoFit/>
          </a:bodyPr>
          <a:lstStyle/>
          <a:p>
            <a:pPr algn="ctr"/>
            <a:r>
              <a:rPr lang="en-US" sz="1200" b="1" dirty="0"/>
              <a:t>Big</a:t>
            </a:r>
          </a:p>
          <a:p>
            <a:r>
              <a:rPr lang="en-US" sz="1200" dirty="0"/>
              <a:t>&gt;2M rows</a:t>
            </a:r>
          </a:p>
        </p:txBody>
      </p:sp>
      <p:sp>
        <p:nvSpPr>
          <p:cNvPr id="151" name="Rectangle 150">
            <a:extLst>
              <a:ext uri="{FF2B5EF4-FFF2-40B4-BE49-F238E27FC236}">
                <a16:creationId xmlns:a16="http://schemas.microsoft.com/office/drawing/2014/main" id="{7866410A-EB81-4A8A-8EB7-53B39AB1B8E0}"/>
              </a:ext>
            </a:extLst>
          </p:cNvPr>
          <p:cNvSpPr/>
          <p:nvPr/>
        </p:nvSpPr>
        <p:spPr>
          <a:xfrm>
            <a:off x="10510926" y="4431509"/>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Traditional Propensity </a:t>
            </a:r>
            <a:r>
              <a:rPr lang="en-US" sz="1400" dirty="0" err="1">
                <a:solidFill>
                  <a:schemeClr val="bg1"/>
                </a:solidFill>
              </a:rPr>
              <a:t>Pyspark</a:t>
            </a:r>
            <a:endParaRPr lang="en-US" sz="1400" dirty="0">
              <a:solidFill>
                <a:schemeClr val="bg1"/>
              </a:solidFill>
            </a:endParaRPr>
          </a:p>
        </p:txBody>
      </p:sp>
      <p:cxnSp>
        <p:nvCxnSpPr>
          <p:cNvPr id="153" name="Connector: Curved 152">
            <a:extLst>
              <a:ext uri="{FF2B5EF4-FFF2-40B4-BE49-F238E27FC236}">
                <a16:creationId xmlns:a16="http://schemas.microsoft.com/office/drawing/2014/main" id="{13F7627E-76C3-414B-BF47-A6776E98A318}"/>
              </a:ext>
            </a:extLst>
          </p:cNvPr>
          <p:cNvCxnSpPr>
            <a:cxnSpLocks/>
            <a:stCxn id="6" idx="2"/>
            <a:endCxn id="133" idx="0"/>
          </p:cNvCxnSpPr>
          <p:nvPr/>
        </p:nvCxnSpPr>
        <p:spPr>
          <a:xfrm rot="5400000">
            <a:off x="4789443" y="2062826"/>
            <a:ext cx="760034" cy="1829187"/>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58" name="Connector: Curved 157">
            <a:extLst>
              <a:ext uri="{FF2B5EF4-FFF2-40B4-BE49-F238E27FC236}">
                <a16:creationId xmlns:a16="http://schemas.microsoft.com/office/drawing/2014/main" id="{85EC3520-9131-41F8-B04A-F0C279927498}"/>
              </a:ext>
            </a:extLst>
          </p:cNvPr>
          <p:cNvCxnSpPr>
            <a:cxnSpLocks/>
            <a:stCxn id="134" idx="2"/>
            <a:endCxn id="138" idx="0"/>
          </p:cNvCxnSpPr>
          <p:nvPr/>
        </p:nvCxnSpPr>
        <p:spPr>
          <a:xfrm rot="5400000">
            <a:off x="5155488" y="3202899"/>
            <a:ext cx="725099" cy="2503633"/>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71" name="Connector: Curved 170">
            <a:extLst>
              <a:ext uri="{FF2B5EF4-FFF2-40B4-BE49-F238E27FC236}">
                <a16:creationId xmlns:a16="http://schemas.microsoft.com/office/drawing/2014/main" id="{949EFE34-EE22-4313-A787-272B1D5EE9EE}"/>
              </a:ext>
            </a:extLst>
          </p:cNvPr>
          <p:cNvCxnSpPr>
            <a:stCxn id="139" idx="2"/>
            <a:endCxn id="136" idx="0"/>
          </p:cNvCxnSpPr>
          <p:nvPr/>
        </p:nvCxnSpPr>
        <p:spPr>
          <a:xfrm rot="5400000">
            <a:off x="6023606" y="5704849"/>
            <a:ext cx="899507" cy="592988"/>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82" name="Straight Arrow Connector 181">
            <a:extLst>
              <a:ext uri="{FF2B5EF4-FFF2-40B4-BE49-F238E27FC236}">
                <a16:creationId xmlns:a16="http://schemas.microsoft.com/office/drawing/2014/main" id="{16992474-5F90-4863-B5B8-FF22272476C2}"/>
              </a:ext>
            </a:extLst>
          </p:cNvPr>
          <p:cNvCxnSpPr>
            <a:stCxn id="133" idx="3"/>
            <a:endCxn id="134" idx="1"/>
          </p:cNvCxnSpPr>
          <p:nvPr/>
        </p:nvCxnSpPr>
        <p:spPr>
          <a:xfrm>
            <a:off x="5054966" y="3723196"/>
            <a:ext cx="914787" cy="3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4" name="Straight Arrow Connector 183">
            <a:extLst>
              <a:ext uri="{FF2B5EF4-FFF2-40B4-BE49-F238E27FC236}">
                <a16:creationId xmlns:a16="http://schemas.microsoft.com/office/drawing/2014/main" id="{0A174015-F47C-405C-9EFB-EF081421C9F0}"/>
              </a:ext>
            </a:extLst>
          </p:cNvPr>
          <p:cNvCxnSpPr>
            <a:stCxn id="138" idx="3"/>
            <a:endCxn id="139" idx="1"/>
          </p:cNvCxnSpPr>
          <p:nvPr/>
        </p:nvCxnSpPr>
        <p:spPr>
          <a:xfrm>
            <a:off x="5066320" y="5183025"/>
            <a:ext cx="903433" cy="28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6" name="Connector: Curved 185">
            <a:extLst>
              <a:ext uri="{FF2B5EF4-FFF2-40B4-BE49-F238E27FC236}">
                <a16:creationId xmlns:a16="http://schemas.microsoft.com/office/drawing/2014/main" id="{64BF8C59-3E57-420F-8426-6462BD204DDD}"/>
              </a:ext>
            </a:extLst>
          </p:cNvPr>
          <p:cNvCxnSpPr>
            <a:cxnSpLocks/>
            <a:stCxn id="89" idx="2"/>
            <a:endCxn id="136" idx="1"/>
          </p:cNvCxnSpPr>
          <p:nvPr/>
        </p:nvCxnSpPr>
        <p:spPr>
          <a:xfrm rot="16200000" flipH="1">
            <a:off x="2884795" y="4255370"/>
            <a:ext cx="997093" cy="3786246"/>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09" name="Connector: Curved 208">
            <a:extLst>
              <a:ext uri="{FF2B5EF4-FFF2-40B4-BE49-F238E27FC236}">
                <a16:creationId xmlns:a16="http://schemas.microsoft.com/office/drawing/2014/main" id="{4BA766EF-5858-424A-82C6-240B319A7481}"/>
              </a:ext>
            </a:extLst>
          </p:cNvPr>
          <p:cNvCxnSpPr>
            <a:stCxn id="31" idx="3"/>
            <a:endCxn id="143" idx="0"/>
          </p:cNvCxnSpPr>
          <p:nvPr/>
        </p:nvCxnSpPr>
        <p:spPr>
          <a:xfrm>
            <a:off x="10095653" y="718458"/>
            <a:ext cx="1229373" cy="1390879"/>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11" name="Straight Arrow Connector 210">
            <a:extLst>
              <a:ext uri="{FF2B5EF4-FFF2-40B4-BE49-F238E27FC236}">
                <a16:creationId xmlns:a16="http://schemas.microsoft.com/office/drawing/2014/main" id="{EA4F8D61-BC76-40D8-BB4F-CDA4B3A999C4}"/>
              </a:ext>
            </a:extLst>
          </p:cNvPr>
          <p:cNvCxnSpPr>
            <a:cxnSpLocks/>
            <a:stCxn id="143" idx="2"/>
            <a:endCxn id="142" idx="0"/>
          </p:cNvCxnSpPr>
          <p:nvPr/>
        </p:nvCxnSpPr>
        <p:spPr>
          <a:xfrm flipH="1">
            <a:off x="11311026" y="2840857"/>
            <a:ext cx="14000" cy="4570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4" name="Straight Arrow Connector 213">
            <a:extLst>
              <a:ext uri="{FF2B5EF4-FFF2-40B4-BE49-F238E27FC236}">
                <a16:creationId xmlns:a16="http://schemas.microsoft.com/office/drawing/2014/main" id="{41DD904B-E7D7-49EA-BC33-48AE2F3BCDBB}"/>
              </a:ext>
            </a:extLst>
          </p:cNvPr>
          <p:cNvCxnSpPr>
            <a:stCxn id="142" idx="2"/>
            <a:endCxn id="151" idx="0"/>
          </p:cNvCxnSpPr>
          <p:nvPr/>
        </p:nvCxnSpPr>
        <p:spPr>
          <a:xfrm>
            <a:off x="11311026" y="4029436"/>
            <a:ext cx="0" cy="402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8" name="Connector: Curved 217">
            <a:extLst>
              <a:ext uri="{FF2B5EF4-FFF2-40B4-BE49-F238E27FC236}">
                <a16:creationId xmlns:a16="http://schemas.microsoft.com/office/drawing/2014/main" id="{819655CE-AE32-40F0-B94F-5CA2F64DAA81}"/>
              </a:ext>
            </a:extLst>
          </p:cNvPr>
          <p:cNvCxnSpPr>
            <a:cxnSpLocks/>
            <a:stCxn id="151" idx="2"/>
            <a:endCxn id="136" idx="3"/>
          </p:cNvCxnSpPr>
          <p:nvPr/>
        </p:nvCxnSpPr>
        <p:spPr>
          <a:xfrm rot="5400000">
            <a:off x="8452141" y="3788154"/>
            <a:ext cx="1484011" cy="423376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21" name="Straight Arrow Connector 220">
            <a:extLst>
              <a:ext uri="{FF2B5EF4-FFF2-40B4-BE49-F238E27FC236}">
                <a16:creationId xmlns:a16="http://schemas.microsoft.com/office/drawing/2014/main" id="{F172ADCF-7507-42CE-A860-11FF50FFA3B8}"/>
              </a:ext>
            </a:extLst>
          </p:cNvPr>
          <p:cNvCxnSpPr>
            <a:cxnSpLocks/>
            <a:stCxn id="31" idx="2"/>
            <a:endCxn id="141" idx="0"/>
          </p:cNvCxnSpPr>
          <p:nvPr/>
        </p:nvCxnSpPr>
        <p:spPr>
          <a:xfrm>
            <a:off x="9409853" y="1289958"/>
            <a:ext cx="0" cy="888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4" name="Straight Arrow Connector 233">
            <a:extLst>
              <a:ext uri="{FF2B5EF4-FFF2-40B4-BE49-F238E27FC236}">
                <a16:creationId xmlns:a16="http://schemas.microsoft.com/office/drawing/2014/main" id="{7CEACB5D-EFB9-432A-8689-BAC5FCD9F089}"/>
              </a:ext>
            </a:extLst>
          </p:cNvPr>
          <p:cNvCxnSpPr>
            <a:stCxn id="141" idx="2"/>
            <a:endCxn id="140" idx="0"/>
          </p:cNvCxnSpPr>
          <p:nvPr/>
        </p:nvCxnSpPr>
        <p:spPr>
          <a:xfrm flipH="1">
            <a:off x="9400381" y="2909871"/>
            <a:ext cx="9472" cy="424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6" name="Straight Arrow Connector 235">
            <a:extLst>
              <a:ext uri="{FF2B5EF4-FFF2-40B4-BE49-F238E27FC236}">
                <a16:creationId xmlns:a16="http://schemas.microsoft.com/office/drawing/2014/main" id="{DC271248-DB51-40C3-83DF-8AD15C500542}"/>
              </a:ext>
            </a:extLst>
          </p:cNvPr>
          <p:cNvCxnSpPr>
            <a:stCxn id="140" idx="2"/>
            <a:endCxn id="145" idx="0"/>
          </p:cNvCxnSpPr>
          <p:nvPr/>
        </p:nvCxnSpPr>
        <p:spPr>
          <a:xfrm flipH="1">
            <a:off x="9400380" y="4065469"/>
            <a:ext cx="1" cy="6843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Connector: Curved 237">
            <a:extLst>
              <a:ext uri="{FF2B5EF4-FFF2-40B4-BE49-F238E27FC236}">
                <a16:creationId xmlns:a16="http://schemas.microsoft.com/office/drawing/2014/main" id="{EBFF330A-77B5-4D4E-B57A-C06908ACC101}"/>
              </a:ext>
            </a:extLst>
          </p:cNvPr>
          <p:cNvCxnSpPr>
            <a:cxnSpLocks/>
            <a:stCxn id="145" idx="2"/>
            <a:endCxn id="136" idx="0"/>
          </p:cNvCxnSpPr>
          <p:nvPr/>
        </p:nvCxnSpPr>
        <p:spPr>
          <a:xfrm rot="5400000">
            <a:off x="7303750" y="4354466"/>
            <a:ext cx="969747" cy="3223515"/>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59310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extLst>
              <p:ext uri="{D42A27DB-BD31-4B8C-83A1-F6EECF244321}">
                <p14:modId xmlns:p14="http://schemas.microsoft.com/office/powerpoint/2010/main" val="2927772479"/>
              </p:ext>
            </p:extLst>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Takeaways</a:t>
            </a:r>
            <a:endParaRPr lang="en-US" sz="2400" dirty="0">
              <a:latin typeface="+mj-lt"/>
            </a:endParaRPr>
          </a:p>
        </p:txBody>
      </p:sp>
      <p:sp>
        <p:nvSpPr>
          <p:cNvPr id="3" name="TextBox 2">
            <a:extLst>
              <a:ext uri="{FF2B5EF4-FFF2-40B4-BE49-F238E27FC236}">
                <a16:creationId xmlns:a16="http://schemas.microsoft.com/office/drawing/2014/main" id="{3C398132-D317-494B-A151-CD4923602D58}"/>
              </a:ext>
            </a:extLst>
          </p:cNvPr>
          <p:cNvSpPr txBox="1"/>
          <p:nvPr/>
        </p:nvSpPr>
        <p:spPr>
          <a:xfrm>
            <a:off x="177282" y="1586204"/>
            <a:ext cx="11887200" cy="2677656"/>
          </a:xfrm>
          <a:prstGeom prst="rect">
            <a:avLst/>
          </a:prstGeom>
          <a:noFill/>
        </p:spPr>
        <p:txBody>
          <a:bodyPr wrap="square" rtlCol="0">
            <a:spAutoFit/>
          </a:bodyPr>
          <a:lstStyle/>
          <a:p>
            <a:pPr marL="342900" indent="-342900">
              <a:buFont typeface="+mj-lt"/>
              <a:buAutoNum type="arabicPeriod"/>
            </a:pPr>
            <a:endParaRPr lang="en-US" sz="1400" dirty="0"/>
          </a:p>
          <a:p>
            <a:pPr marL="342900" indent="-342900">
              <a:buFont typeface="+mj-lt"/>
              <a:buAutoNum type="arabicPeriod"/>
            </a:pPr>
            <a:r>
              <a:rPr lang="en-US" sz="1400" dirty="0"/>
              <a:t>In the scenario of a low response and a massive </a:t>
            </a:r>
            <a:r>
              <a:rPr lang="en-US" sz="1400" b="1" dirty="0"/>
              <a:t>lost causes </a:t>
            </a:r>
            <a:r>
              <a:rPr lang="en-US" sz="1400" dirty="0"/>
              <a:t>segment (like the complex dataset), propensity models are going perform strongly since this is the one segment they tend to solve for.</a:t>
            </a:r>
          </a:p>
          <a:p>
            <a:pPr marL="342900" indent="-342900">
              <a:buFont typeface="+mj-lt"/>
              <a:buAutoNum type="arabicPeriod"/>
            </a:pPr>
            <a:endParaRPr lang="en-US" sz="1400" dirty="0"/>
          </a:p>
          <a:p>
            <a:pPr marL="342900" indent="-342900">
              <a:buFont typeface="+mj-lt"/>
              <a:buAutoNum type="arabicPeriod"/>
            </a:pPr>
            <a:r>
              <a:rPr lang="en-US" sz="1400" dirty="0"/>
              <a:t>causalML allowing for 4 direct models and 4 meta-learners is a great starting point if your data isn’t </a:t>
            </a:r>
            <a:r>
              <a:rPr lang="en-US" sz="1400" dirty="0" err="1"/>
              <a:t>PySpark</a:t>
            </a:r>
            <a:r>
              <a:rPr lang="en-US" sz="1400" dirty="0"/>
              <a:t> massive</a:t>
            </a:r>
          </a:p>
          <a:p>
            <a:pPr marL="342900" indent="-342900">
              <a:buFont typeface="+mj-lt"/>
              <a:buAutoNum type="arabicPeriod"/>
            </a:pPr>
            <a:endParaRPr lang="en-US" sz="1400" dirty="0"/>
          </a:p>
          <a:p>
            <a:pPr marL="342900" indent="-342900">
              <a:buFont typeface="+mj-lt"/>
              <a:buAutoNum type="arabicPeriod"/>
            </a:pPr>
            <a:r>
              <a:rPr lang="en-US" sz="1400" dirty="0"/>
              <a:t>Pylift was pretty good on the complex dataset but not as good as causalML</a:t>
            </a:r>
          </a:p>
          <a:p>
            <a:pPr marL="342900" indent="-342900">
              <a:buFont typeface="+mj-lt"/>
              <a:buAutoNum type="arabicPeriod"/>
            </a:pPr>
            <a:endParaRPr lang="en-US" sz="1400" dirty="0"/>
          </a:p>
          <a:p>
            <a:pPr marL="342900" indent="-342900">
              <a:buFont typeface="+mj-lt"/>
              <a:buAutoNum type="arabicPeriod"/>
            </a:pPr>
            <a:r>
              <a:rPr lang="en-US" sz="1400" dirty="0"/>
              <a:t>Just like standard machine learning there is no free lunch– performance is data dependent and you aren’t going to find the optimal features, model, and hyperparameters without a search for them</a:t>
            </a:r>
          </a:p>
          <a:p>
            <a:pPr marL="342900" indent="-342900">
              <a:buFont typeface="+mj-lt"/>
              <a:buAutoNum type="arabicPeriod"/>
            </a:pPr>
            <a:endParaRPr lang="en-US" sz="1400" dirty="0"/>
          </a:p>
          <a:p>
            <a:pPr marL="342900" indent="-342900">
              <a:buFont typeface="+mj-lt"/>
              <a:buAutoNum type="arabicPeriod"/>
            </a:pPr>
            <a:r>
              <a:rPr lang="en-US" sz="1400" dirty="0"/>
              <a:t>T-leaner tended to be the best meta-learner for the two datasets considering accuracy, speed, and difficulty to code</a:t>
            </a:r>
          </a:p>
        </p:txBody>
      </p:sp>
    </p:spTree>
    <p:extLst>
      <p:ext uri="{BB962C8B-B14F-4D97-AF65-F5344CB8AC3E}">
        <p14:creationId xmlns:p14="http://schemas.microsoft.com/office/powerpoint/2010/main" val="2118142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Further Research</a:t>
            </a:r>
            <a:endParaRPr lang="en-US" sz="2400" dirty="0">
              <a:latin typeface="+mj-lt"/>
            </a:endParaRPr>
          </a:p>
        </p:txBody>
      </p:sp>
      <p:sp>
        <p:nvSpPr>
          <p:cNvPr id="3" name="TextBox 2">
            <a:extLst>
              <a:ext uri="{FF2B5EF4-FFF2-40B4-BE49-F238E27FC236}">
                <a16:creationId xmlns:a16="http://schemas.microsoft.com/office/drawing/2014/main" id="{3C398132-D317-494B-A151-CD4923602D58}"/>
              </a:ext>
            </a:extLst>
          </p:cNvPr>
          <p:cNvSpPr txBox="1"/>
          <p:nvPr/>
        </p:nvSpPr>
        <p:spPr>
          <a:xfrm>
            <a:off x="177282" y="1586204"/>
            <a:ext cx="11887200" cy="2462213"/>
          </a:xfrm>
          <a:prstGeom prst="rect">
            <a:avLst/>
          </a:prstGeom>
          <a:noFill/>
        </p:spPr>
        <p:txBody>
          <a:bodyPr wrap="square" rtlCol="0">
            <a:spAutoFit/>
          </a:bodyPr>
          <a:lstStyle/>
          <a:p>
            <a:pPr marL="342900" indent="-342900">
              <a:buFont typeface="+mj-lt"/>
              <a:buAutoNum type="arabicPeriod"/>
            </a:pPr>
            <a:r>
              <a:rPr lang="en-US" sz="1400" dirty="0"/>
              <a:t>Try the Four-Quadrant approach and R-learner</a:t>
            </a:r>
          </a:p>
          <a:p>
            <a:pPr marL="342900" indent="-342900">
              <a:buFont typeface="+mj-lt"/>
              <a:buAutoNum type="arabicPeriod"/>
            </a:pPr>
            <a:endParaRPr lang="en-US" sz="1400" dirty="0"/>
          </a:p>
          <a:p>
            <a:pPr marL="342900" indent="-342900">
              <a:buFont typeface="+mj-lt"/>
              <a:buAutoNum type="arabicPeriod"/>
            </a:pPr>
            <a:r>
              <a:rPr lang="en-US" sz="1400" dirty="0"/>
              <a:t>In the cross-sell case where the lost cause segment is massive figure out how to better feature select, model select, and hyperparameter tune to maximize incremental purchases and not just overfit the model to conversions</a:t>
            </a:r>
          </a:p>
          <a:p>
            <a:pPr marL="342900" indent="-342900">
              <a:buFont typeface="+mj-lt"/>
              <a:buAutoNum type="arabicPeriod"/>
            </a:pPr>
            <a:endParaRPr lang="en-US" sz="1400" dirty="0"/>
          </a:p>
          <a:p>
            <a:pPr marL="342900" indent="-342900">
              <a:buFont typeface="+mj-lt"/>
              <a:buAutoNum type="arabicPeriod"/>
            </a:pPr>
            <a:r>
              <a:rPr lang="en-US" sz="1400" dirty="0"/>
              <a:t>An assessment using even more variety in synthetic datasets</a:t>
            </a:r>
          </a:p>
          <a:p>
            <a:pPr marL="342900" indent="-342900">
              <a:buFont typeface="+mj-lt"/>
              <a:buAutoNum type="arabicPeriod"/>
            </a:pPr>
            <a:endParaRPr lang="en-US" sz="1400" dirty="0"/>
          </a:p>
          <a:p>
            <a:pPr marL="342900" indent="-342900">
              <a:buFont typeface="+mj-lt"/>
              <a:buAutoNum type="arabicPeriod"/>
            </a:pPr>
            <a:r>
              <a:rPr lang="en-US" sz="1400" dirty="0"/>
              <a:t>Figuring out how to hyperparameter tune the base regressors in causalML or collaborating with them to get it added</a:t>
            </a:r>
          </a:p>
          <a:p>
            <a:pPr marL="342900" indent="-342900">
              <a:buFont typeface="+mj-lt"/>
              <a:buAutoNum type="arabicPeriod"/>
            </a:pPr>
            <a:endParaRPr lang="en-US" sz="1400" dirty="0"/>
          </a:p>
          <a:p>
            <a:pPr marL="342900" indent="-342900">
              <a:buFont typeface="+mj-lt"/>
              <a:buAutoNum type="arabicPeriod"/>
            </a:pPr>
            <a:r>
              <a:rPr lang="en-US" sz="1400" dirty="0"/>
              <a:t>Comparing these results with a traditional propensity model as baseline rather than random</a:t>
            </a:r>
          </a:p>
          <a:p>
            <a:endParaRPr lang="en-US" sz="1400" dirty="0"/>
          </a:p>
        </p:txBody>
      </p:sp>
    </p:spTree>
    <p:extLst>
      <p:ext uri="{BB962C8B-B14F-4D97-AF65-F5344CB8AC3E}">
        <p14:creationId xmlns:p14="http://schemas.microsoft.com/office/powerpoint/2010/main" val="1979743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2129EA7-B877-446F-B482-817E4D8F3DF7}"/>
              </a:ext>
            </a:extLst>
          </p:cNvPr>
          <p:cNvSpPr txBox="1"/>
          <p:nvPr/>
        </p:nvSpPr>
        <p:spPr>
          <a:xfrm>
            <a:off x="2388637" y="2480343"/>
            <a:ext cx="7940350" cy="646331"/>
          </a:xfrm>
          <a:prstGeom prst="rect">
            <a:avLst/>
          </a:prstGeom>
          <a:noFill/>
        </p:spPr>
        <p:txBody>
          <a:bodyPr wrap="square" rtlCol="0">
            <a:spAutoFit/>
          </a:bodyPr>
          <a:lstStyle/>
          <a:p>
            <a:pPr algn="ctr"/>
            <a:r>
              <a:rPr lang="en-US" sz="3600" dirty="0">
                <a:latin typeface="+mj-lt"/>
              </a:rPr>
              <a:t>Appendix</a:t>
            </a:r>
          </a:p>
        </p:txBody>
      </p:sp>
    </p:spTree>
    <p:extLst>
      <p:ext uri="{BB962C8B-B14F-4D97-AF65-F5344CB8AC3E}">
        <p14:creationId xmlns:p14="http://schemas.microsoft.com/office/powerpoint/2010/main" val="1789534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2129EA7-B877-446F-B482-817E4D8F3DF7}"/>
              </a:ext>
            </a:extLst>
          </p:cNvPr>
          <p:cNvSpPr txBox="1"/>
          <p:nvPr/>
        </p:nvSpPr>
        <p:spPr>
          <a:xfrm>
            <a:off x="2491274" y="586229"/>
            <a:ext cx="7940350" cy="369332"/>
          </a:xfrm>
          <a:prstGeom prst="rect">
            <a:avLst/>
          </a:prstGeom>
          <a:noFill/>
        </p:spPr>
        <p:txBody>
          <a:bodyPr wrap="square" rtlCol="0">
            <a:spAutoFit/>
          </a:bodyPr>
          <a:lstStyle/>
          <a:p>
            <a:pPr algn="ctr"/>
            <a:r>
              <a:rPr lang="en-US" dirty="0">
                <a:latin typeface="+mj-lt"/>
              </a:rPr>
              <a:t>Basic – causalML AUQC for different learners</a:t>
            </a:r>
          </a:p>
        </p:txBody>
      </p:sp>
      <p:pic>
        <p:nvPicPr>
          <p:cNvPr id="6" name="Picture 5">
            <a:extLst>
              <a:ext uri="{FF2B5EF4-FFF2-40B4-BE49-F238E27FC236}">
                <a16:creationId xmlns:a16="http://schemas.microsoft.com/office/drawing/2014/main" id="{D1934691-8084-4B44-8EDE-A71010E74734}"/>
              </a:ext>
            </a:extLst>
          </p:cNvPr>
          <p:cNvPicPr>
            <a:picLocks noChangeAspect="1"/>
          </p:cNvPicPr>
          <p:nvPr/>
        </p:nvPicPr>
        <p:blipFill>
          <a:blip r:embed="rId2"/>
          <a:stretch>
            <a:fillRect/>
          </a:stretch>
        </p:blipFill>
        <p:spPr>
          <a:xfrm>
            <a:off x="4444579" y="955561"/>
            <a:ext cx="3701046" cy="5481884"/>
          </a:xfrm>
          <a:prstGeom prst="rect">
            <a:avLst/>
          </a:prstGeom>
        </p:spPr>
      </p:pic>
    </p:spTree>
    <p:extLst>
      <p:ext uri="{BB962C8B-B14F-4D97-AF65-F5344CB8AC3E}">
        <p14:creationId xmlns:p14="http://schemas.microsoft.com/office/powerpoint/2010/main" val="1539510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2129EA7-B877-446F-B482-817E4D8F3DF7}"/>
              </a:ext>
            </a:extLst>
          </p:cNvPr>
          <p:cNvSpPr txBox="1"/>
          <p:nvPr/>
        </p:nvSpPr>
        <p:spPr>
          <a:xfrm>
            <a:off x="-348343" y="578844"/>
            <a:ext cx="7940350" cy="369332"/>
          </a:xfrm>
          <a:prstGeom prst="rect">
            <a:avLst/>
          </a:prstGeom>
          <a:noFill/>
        </p:spPr>
        <p:txBody>
          <a:bodyPr wrap="square" rtlCol="0">
            <a:spAutoFit/>
          </a:bodyPr>
          <a:lstStyle/>
          <a:p>
            <a:pPr algn="ctr"/>
            <a:r>
              <a:rPr lang="en-US" dirty="0">
                <a:latin typeface="+mj-lt"/>
              </a:rPr>
              <a:t>Complex – causalML AUQC for different learners</a:t>
            </a:r>
          </a:p>
        </p:txBody>
      </p:sp>
      <p:pic>
        <p:nvPicPr>
          <p:cNvPr id="2" name="Picture 1">
            <a:extLst>
              <a:ext uri="{FF2B5EF4-FFF2-40B4-BE49-F238E27FC236}">
                <a16:creationId xmlns:a16="http://schemas.microsoft.com/office/drawing/2014/main" id="{DEAA208C-F897-4060-951A-933F40D43EA7}"/>
              </a:ext>
            </a:extLst>
          </p:cNvPr>
          <p:cNvPicPr>
            <a:picLocks noChangeAspect="1"/>
          </p:cNvPicPr>
          <p:nvPr/>
        </p:nvPicPr>
        <p:blipFill>
          <a:blip r:embed="rId2"/>
          <a:stretch>
            <a:fillRect/>
          </a:stretch>
        </p:blipFill>
        <p:spPr>
          <a:xfrm>
            <a:off x="1147665" y="972052"/>
            <a:ext cx="4948335" cy="5441272"/>
          </a:xfrm>
          <a:prstGeom prst="rect">
            <a:avLst/>
          </a:prstGeom>
        </p:spPr>
      </p:pic>
      <p:pic>
        <p:nvPicPr>
          <p:cNvPr id="3" name="Picture 2">
            <a:extLst>
              <a:ext uri="{FF2B5EF4-FFF2-40B4-BE49-F238E27FC236}">
                <a16:creationId xmlns:a16="http://schemas.microsoft.com/office/drawing/2014/main" id="{B52F7C2D-F623-4EAC-9EA5-2FA9AD2B6B86}"/>
              </a:ext>
            </a:extLst>
          </p:cNvPr>
          <p:cNvPicPr>
            <a:picLocks noChangeAspect="1"/>
          </p:cNvPicPr>
          <p:nvPr/>
        </p:nvPicPr>
        <p:blipFill>
          <a:blip r:embed="rId3"/>
          <a:stretch>
            <a:fillRect/>
          </a:stretch>
        </p:blipFill>
        <p:spPr>
          <a:xfrm>
            <a:off x="6730834" y="1735495"/>
            <a:ext cx="4608795" cy="4358995"/>
          </a:xfrm>
          <a:prstGeom prst="rect">
            <a:avLst/>
          </a:prstGeom>
        </p:spPr>
      </p:pic>
    </p:spTree>
    <p:extLst>
      <p:ext uri="{BB962C8B-B14F-4D97-AF65-F5344CB8AC3E}">
        <p14:creationId xmlns:p14="http://schemas.microsoft.com/office/powerpoint/2010/main" val="2181331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Propensity Scores</a:t>
            </a:r>
            <a:endParaRPr lang="en-US" sz="2400" dirty="0">
              <a:latin typeface="+mj-lt"/>
            </a:endParaRPr>
          </a:p>
        </p:txBody>
      </p:sp>
      <p:sp>
        <p:nvSpPr>
          <p:cNvPr id="3" name="TextBox 2">
            <a:extLst>
              <a:ext uri="{FF2B5EF4-FFF2-40B4-BE49-F238E27FC236}">
                <a16:creationId xmlns:a16="http://schemas.microsoft.com/office/drawing/2014/main" id="{FEC0844A-CBA4-49A3-8205-551267385777}"/>
              </a:ext>
            </a:extLst>
          </p:cNvPr>
          <p:cNvSpPr txBox="1"/>
          <p:nvPr/>
        </p:nvSpPr>
        <p:spPr>
          <a:xfrm>
            <a:off x="233265" y="1651518"/>
            <a:ext cx="11551298" cy="3139321"/>
          </a:xfrm>
          <a:prstGeom prst="rect">
            <a:avLst/>
          </a:prstGeom>
          <a:noFill/>
        </p:spPr>
        <p:txBody>
          <a:bodyPr wrap="square" rtlCol="0">
            <a:spAutoFit/>
          </a:bodyPr>
          <a:lstStyle/>
          <a:p>
            <a:r>
              <a:rPr lang="en-US" b="1" dirty="0"/>
              <a:t>The question propensity models answer:</a:t>
            </a:r>
          </a:p>
          <a:p>
            <a:pPr lvl="1"/>
            <a:endParaRPr lang="en-US" dirty="0"/>
          </a:p>
          <a:p>
            <a:pPr lvl="1"/>
            <a:r>
              <a:rPr lang="en-US" i="1" dirty="0"/>
              <a:t>“How likely is the customer going to do something in the future?”</a:t>
            </a:r>
          </a:p>
          <a:p>
            <a:pPr lvl="1"/>
            <a:endParaRPr lang="en-US" i="1" dirty="0"/>
          </a:p>
          <a:p>
            <a:r>
              <a:rPr lang="en-US" b="1" dirty="0"/>
              <a:t>What a propensity model might miss when used for an advertising campaign:</a:t>
            </a:r>
          </a:p>
          <a:p>
            <a:endParaRPr lang="en-US" dirty="0"/>
          </a:p>
          <a:p>
            <a:pPr lvl="1"/>
            <a:r>
              <a:rPr lang="en-US" i="1" dirty="0"/>
              <a:t>“Did my advertising cause the customer to purchase from me?</a:t>
            </a:r>
          </a:p>
          <a:p>
            <a:pPr lvl="1"/>
            <a:endParaRPr lang="en-US" i="1" dirty="0"/>
          </a:p>
          <a:p>
            <a:pPr lvl="1"/>
            <a:r>
              <a:rPr lang="en-US" i="1" dirty="0"/>
              <a:t>“Did I waste money on advertising to customers who were already going to purchase from me?”</a:t>
            </a:r>
          </a:p>
          <a:p>
            <a:pPr lvl="1"/>
            <a:endParaRPr lang="en-US" i="1" dirty="0"/>
          </a:p>
          <a:p>
            <a:pPr lvl="1"/>
            <a:r>
              <a:rPr lang="en-US" i="1" dirty="0"/>
              <a:t>“Did my advertising make the probability of someone purchasing worse (negative impact)?”</a:t>
            </a:r>
          </a:p>
        </p:txBody>
      </p:sp>
    </p:spTree>
    <p:extLst>
      <p:ext uri="{BB962C8B-B14F-4D97-AF65-F5344CB8AC3E}">
        <p14:creationId xmlns:p14="http://schemas.microsoft.com/office/powerpoint/2010/main" val="2993518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2129EA7-B877-446F-B482-817E4D8F3DF7}"/>
              </a:ext>
            </a:extLst>
          </p:cNvPr>
          <p:cNvSpPr txBox="1"/>
          <p:nvPr/>
        </p:nvSpPr>
        <p:spPr>
          <a:xfrm>
            <a:off x="2724768" y="-23398"/>
            <a:ext cx="6854430" cy="584775"/>
          </a:xfrm>
          <a:prstGeom prst="rect">
            <a:avLst/>
          </a:prstGeom>
          <a:noFill/>
        </p:spPr>
        <p:txBody>
          <a:bodyPr wrap="square" rtlCol="0">
            <a:spAutoFit/>
          </a:bodyPr>
          <a:lstStyle/>
          <a:p>
            <a:pPr algn="ctr"/>
            <a:r>
              <a:rPr lang="en-US" sz="3200" dirty="0">
                <a:latin typeface="+mj-lt"/>
              </a:rPr>
              <a:t>The Classic Uplift Segments</a:t>
            </a:r>
          </a:p>
        </p:txBody>
      </p:sp>
      <p:cxnSp>
        <p:nvCxnSpPr>
          <p:cNvPr id="3" name="Straight Connector 2">
            <a:extLst>
              <a:ext uri="{FF2B5EF4-FFF2-40B4-BE49-F238E27FC236}">
                <a16:creationId xmlns:a16="http://schemas.microsoft.com/office/drawing/2014/main" id="{79F81240-B9F2-44EA-A437-C695671F5AF8}"/>
              </a:ext>
            </a:extLst>
          </p:cNvPr>
          <p:cNvCxnSpPr>
            <a:cxnSpLocks/>
          </p:cNvCxnSpPr>
          <p:nvPr/>
        </p:nvCxnSpPr>
        <p:spPr>
          <a:xfrm>
            <a:off x="6077340" y="561377"/>
            <a:ext cx="37321" cy="6231308"/>
          </a:xfrm>
          <a:prstGeom prst="line">
            <a:avLst/>
          </a:prstGeom>
          <a:ln w="635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F424DD19-DDDB-419E-9E5E-E8F15950266A}"/>
              </a:ext>
            </a:extLst>
          </p:cNvPr>
          <p:cNvCxnSpPr>
            <a:cxnSpLocks/>
          </p:cNvCxnSpPr>
          <p:nvPr/>
        </p:nvCxnSpPr>
        <p:spPr>
          <a:xfrm>
            <a:off x="93306" y="3429000"/>
            <a:ext cx="11504648" cy="1"/>
          </a:xfrm>
          <a:prstGeom prst="line">
            <a:avLst/>
          </a:prstGeom>
          <a:ln w="635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66AB8D40-D03D-4F85-8E73-419363B066CC}"/>
              </a:ext>
            </a:extLst>
          </p:cNvPr>
          <p:cNvSpPr txBox="1"/>
          <p:nvPr/>
        </p:nvSpPr>
        <p:spPr>
          <a:xfrm>
            <a:off x="48216" y="2844225"/>
            <a:ext cx="4678670" cy="584775"/>
          </a:xfrm>
          <a:prstGeom prst="rect">
            <a:avLst/>
          </a:prstGeom>
          <a:noFill/>
        </p:spPr>
        <p:txBody>
          <a:bodyPr wrap="square" rtlCol="0">
            <a:spAutoFit/>
          </a:bodyPr>
          <a:lstStyle/>
          <a:p>
            <a:pPr algn="ctr"/>
            <a:r>
              <a:rPr lang="en-US" sz="3200" dirty="0">
                <a:latin typeface="+mj-lt"/>
              </a:rPr>
              <a:t>Sure Things</a:t>
            </a:r>
          </a:p>
        </p:txBody>
      </p:sp>
      <p:sp>
        <p:nvSpPr>
          <p:cNvPr id="9" name="TextBox 8">
            <a:extLst>
              <a:ext uri="{FF2B5EF4-FFF2-40B4-BE49-F238E27FC236}">
                <a16:creationId xmlns:a16="http://schemas.microsoft.com/office/drawing/2014/main" id="{F2F22CAA-C2D3-4965-B05C-BDFA5DD6DB46}"/>
              </a:ext>
            </a:extLst>
          </p:cNvPr>
          <p:cNvSpPr txBox="1"/>
          <p:nvPr/>
        </p:nvSpPr>
        <p:spPr>
          <a:xfrm>
            <a:off x="6123991" y="2907201"/>
            <a:ext cx="4280265" cy="584775"/>
          </a:xfrm>
          <a:prstGeom prst="rect">
            <a:avLst/>
          </a:prstGeom>
          <a:noFill/>
        </p:spPr>
        <p:txBody>
          <a:bodyPr wrap="square" rtlCol="0">
            <a:spAutoFit/>
          </a:bodyPr>
          <a:lstStyle/>
          <a:p>
            <a:pPr algn="ctr"/>
            <a:r>
              <a:rPr lang="en-US" sz="3200" dirty="0">
                <a:latin typeface="+mj-lt"/>
              </a:rPr>
              <a:t>Persuadables</a:t>
            </a:r>
          </a:p>
        </p:txBody>
      </p:sp>
      <p:sp>
        <p:nvSpPr>
          <p:cNvPr id="10" name="TextBox 9">
            <a:extLst>
              <a:ext uri="{FF2B5EF4-FFF2-40B4-BE49-F238E27FC236}">
                <a16:creationId xmlns:a16="http://schemas.microsoft.com/office/drawing/2014/main" id="{D4EBFE2F-5D91-463C-9120-12455990E6D5}"/>
              </a:ext>
            </a:extLst>
          </p:cNvPr>
          <p:cNvSpPr txBox="1"/>
          <p:nvPr/>
        </p:nvSpPr>
        <p:spPr>
          <a:xfrm>
            <a:off x="11504" y="6207910"/>
            <a:ext cx="4777589" cy="584775"/>
          </a:xfrm>
          <a:prstGeom prst="rect">
            <a:avLst/>
          </a:prstGeom>
          <a:noFill/>
        </p:spPr>
        <p:txBody>
          <a:bodyPr wrap="square" rtlCol="0">
            <a:spAutoFit/>
          </a:bodyPr>
          <a:lstStyle/>
          <a:p>
            <a:pPr algn="ctr"/>
            <a:r>
              <a:rPr lang="en-US" sz="3200" dirty="0">
                <a:latin typeface="+mj-lt"/>
              </a:rPr>
              <a:t>Lost Causes</a:t>
            </a:r>
          </a:p>
        </p:txBody>
      </p:sp>
      <p:sp>
        <p:nvSpPr>
          <p:cNvPr id="11" name="TextBox 10">
            <a:extLst>
              <a:ext uri="{FF2B5EF4-FFF2-40B4-BE49-F238E27FC236}">
                <a16:creationId xmlns:a16="http://schemas.microsoft.com/office/drawing/2014/main" id="{B44370D3-21AA-4DF8-8E4A-6E213DFDA1A7}"/>
              </a:ext>
            </a:extLst>
          </p:cNvPr>
          <p:cNvSpPr txBox="1"/>
          <p:nvPr/>
        </p:nvSpPr>
        <p:spPr>
          <a:xfrm>
            <a:off x="6151984" y="6207910"/>
            <a:ext cx="4659088" cy="584775"/>
          </a:xfrm>
          <a:prstGeom prst="rect">
            <a:avLst/>
          </a:prstGeom>
          <a:noFill/>
        </p:spPr>
        <p:txBody>
          <a:bodyPr wrap="square" rtlCol="0">
            <a:spAutoFit/>
          </a:bodyPr>
          <a:lstStyle/>
          <a:p>
            <a:pPr algn="ctr"/>
            <a:r>
              <a:rPr lang="en-US" sz="3200" dirty="0">
                <a:latin typeface="+mj-lt"/>
              </a:rPr>
              <a:t>Sleeping Dogs</a:t>
            </a:r>
          </a:p>
        </p:txBody>
      </p:sp>
      <p:pic>
        <p:nvPicPr>
          <p:cNvPr id="14" name="Picture 13">
            <a:extLst>
              <a:ext uri="{FF2B5EF4-FFF2-40B4-BE49-F238E27FC236}">
                <a16:creationId xmlns:a16="http://schemas.microsoft.com/office/drawing/2014/main" id="{813E9F57-72CF-4E62-A186-AF1C95D31C1C}"/>
              </a:ext>
            </a:extLst>
          </p:cNvPr>
          <p:cNvPicPr>
            <a:picLocks noChangeAspect="1"/>
          </p:cNvPicPr>
          <p:nvPr/>
        </p:nvPicPr>
        <p:blipFill rotWithShape="1">
          <a:blip r:embed="rId2"/>
          <a:srcRect t="10288" b="15836"/>
          <a:stretch/>
        </p:blipFill>
        <p:spPr>
          <a:xfrm>
            <a:off x="1274257" y="470664"/>
            <a:ext cx="2226589" cy="2436537"/>
          </a:xfrm>
          <a:prstGeom prst="rect">
            <a:avLst/>
          </a:prstGeom>
        </p:spPr>
      </p:pic>
      <p:pic>
        <p:nvPicPr>
          <p:cNvPr id="12" name="Picture 11">
            <a:extLst>
              <a:ext uri="{FF2B5EF4-FFF2-40B4-BE49-F238E27FC236}">
                <a16:creationId xmlns:a16="http://schemas.microsoft.com/office/drawing/2014/main" id="{BA613E39-1D9E-4C07-AAAB-0CDB22895047}"/>
              </a:ext>
            </a:extLst>
          </p:cNvPr>
          <p:cNvPicPr>
            <a:picLocks noChangeAspect="1"/>
          </p:cNvPicPr>
          <p:nvPr/>
        </p:nvPicPr>
        <p:blipFill rotWithShape="1">
          <a:blip r:embed="rId3"/>
          <a:srcRect l="-4011" t="408" r="7387" b="23857"/>
          <a:stretch/>
        </p:blipFill>
        <p:spPr>
          <a:xfrm>
            <a:off x="6910526" y="3894613"/>
            <a:ext cx="2773406" cy="2141925"/>
          </a:xfrm>
          <a:prstGeom prst="rect">
            <a:avLst/>
          </a:prstGeom>
        </p:spPr>
      </p:pic>
      <p:pic>
        <p:nvPicPr>
          <p:cNvPr id="4" name="Picture 3">
            <a:extLst>
              <a:ext uri="{FF2B5EF4-FFF2-40B4-BE49-F238E27FC236}">
                <a16:creationId xmlns:a16="http://schemas.microsoft.com/office/drawing/2014/main" id="{F5D11EA7-5E62-41C9-9813-46F425652384}"/>
              </a:ext>
            </a:extLst>
          </p:cNvPr>
          <p:cNvPicPr>
            <a:picLocks noChangeAspect="1"/>
          </p:cNvPicPr>
          <p:nvPr/>
        </p:nvPicPr>
        <p:blipFill>
          <a:blip r:embed="rId4"/>
          <a:stretch>
            <a:fillRect/>
          </a:stretch>
        </p:blipFill>
        <p:spPr>
          <a:xfrm>
            <a:off x="7025650" y="573432"/>
            <a:ext cx="2592817" cy="2389956"/>
          </a:xfrm>
          <a:prstGeom prst="rect">
            <a:avLst/>
          </a:prstGeom>
        </p:spPr>
      </p:pic>
      <p:sp>
        <p:nvSpPr>
          <p:cNvPr id="15" name="TextBox 14">
            <a:extLst>
              <a:ext uri="{FF2B5EF4-FFF2-40B4-BE49-F238E27FC236}">
                <a16:creationId xmlns:a16="http://schemas.microsoft.com/office/drawing/2014/main" id="{9270D19C-409D-4719-8616-60206A6F3160}"/>
              </a:ext>
            </a:extLst>
          </p:cNvPr>
          <p:cNvSpPr txBox="1"/>
          <p:nvPr/>
        </p:nvSpPr>
        <p:spPr>
          <a:xfrm>
            <a:off x="3665105" y="946746"/>
            <a:ext cx="1894967" cy="584775"/>
          </a:xfrm>
          <a:prstGeom prst="rect">
            <a:avLst/>
          </a:prstGeom>
          <a:noFill/>
        </p:spPr>
        <p:txBody>
          <a:bodyPr wrap="square" rtlCol="0">
            <a:spAutoFit/>
          </a:bodyPr>
          <a:lstStyle/>
          <a:p>
            <a:pPr algn="ctr"/>
            <a:r>
              <a:rPr lang="en-US" sz="1600" dirty="0"/>
              <a:t>Already happy and satisfied! </a:t>
            </a:r>
          </a:p>
        </p:txBody>
      </p:sp>
      <p:sp>
        <p:nvSpPr>
          <p:cNvPr id="16" name="TextBox 15">
            <a:extLst>
              <a:ext uri="{FF2B5EF4-FFF2-40B4-BE49-F238E27FC236}">
                <a16:creationId xmlns:a16="http://schemas.microsoft.com/office/drawing/2014/main" id="{7B2065A4-790E-437B-B00C-82141DC92107}"/>
              </a:ext>
            </a:extLst>
          </p:cNvPr>
          <p:cNvSpPr txBox="1"/>
          <p:nvPr/>
        </p:nvSpPr>
        <p:spPr>
          <a:xfrm>
            <a:off x="9618467" y="1081299"/>
            <a:ext cx="2409125" cy="584775"/>
          </a:xfrm>
          <a:prstGeom prst="rect">
            <a:avLst/>
          </a:prstGeom>
          <a:noFill/>
        </p:spPr>
        <p:txBody>
          <a:bodyPr wrap="square" rtlCol="0">
            <a:spAutoFit/>
          </a:bodyPr>
          <a:lstStyle/>
          <a:p>
            <a:pPr algn="ctr"/>
            <a:r>
              <a:rPr lang="en-US" sz="1600" dirty="0"/>
              <a:t>Interested but on the fence.</a:t>
            </a:r>
          </a:p>
        </p:txBody>
      </p:sp>
      <p:sp>
        <p:nvSpPr>
          <p:cNvPr id="17" name="TextBox 16">
            <a:extLst>
              <a:ext uri="{FF2B5EF4-FFF2-40B4-BE49-F238E27FC236}">
                <a16:creationId xmlns:a16="http://schemas.microsoft.com/office/drawing/2014/main" id="{327456D0-452D-460C-89B5-897E1F76B145}"/>
              </a:ext>
            </a:extLst>
          </p:cNvPr>
          <p:cNvSpPr txBox="1"/>
          <p:nvPr/>
        </p:nvSpPr>
        <p:spPr>
          <a:xfrm>
            <a:off x="3665104" y="4449316"/>
            <a:ext cx="1894967" cy="584775"/>
          </a:xfrm>
          <a:prstGeom prst="rect">
            <a:avLst/>
          </a:prstGeom>
          <a:noFill/>
        </p:spPr>
        <p:txBody>
          <a:bodyPr wrap="square" rtlCol="0">
            <a:spAutoFit/>
          </a:bodyPr>
          <a:lstStyle/>
          <a:p>
            <a:pPr algn="ctr"/>
            <a:r>
              <a:rPr lang="en-US" sz="1600" dirty="0"/>
              <a:t>Moving on no matter what!</a:t>
            </a:r>
          </a:p>
        </p:txBody>
      </p:sp>
      <p:sp>
        <p:nvSpPr>
          <p:cNvPr id="18" name="TextBox 17">
            <a:extLst>
              <a:ext uri="{FF2B5EF4-FFF2-40B4-BE49-F238E27FC236}">
                <a16:creationId xmlns:a16="http://schemas.microsoft.com/office/drawing/2014/main" id="{F54D5D0C-0EEB-4D1E-9E3E-FF91759A4045}"/>
              </a:ext>
            </a:extLst>
          </p:cNvPr>
          <p:cNvSpPr txBox="1"/>
          <p:nvPr/>
        </p:nvSpPr>
        <p:spPr>
          <a:xfrm>
            <a:off x="9782875" y="4557555"/>
            <a:ext cx="2409125" cy="584775"/>
          </a:xfrm>
          <a:prstGeom prst="rect">
            <a:avLst/>
          </a:prstGeom>
          <a:noFill/>
        </p:spPr>
        <p:txBody>
          <a:bodyPr wrap="square" rtlCol="0">
            <a:spAutoFit/>
          </a:bodyPr>
          <a:lstStyle/>
          <a:p>
            <a:pPr algn="ctr"/>
            <a:r>
              <a:rPr lang="en-US" sz="1600" dirty="0"/>
              <a:t>I dislike advertisements in this channel!</a:t>
            </a:r>
          </a:p>
        </p:txBody>
      </p:sp>
      <p:pic>
        <p:nvPicPr>
          <p:cNvPr id="2" name="Picture 1">
            <a:extLst>
              <a:ext uri="{FF2B5EF4-FFF2-40B4-BE49-F238E27FC236}">
                <a16:creationId xmlns:a16="http://schemas.microsoft.com/office/drawing/2014/main" id="{EA85201B-8AA5-48B3-8D9A-4D88086217C4}"/>
              </a:ext>
            </a:extLst>
          </p:cNvPr>
          <p:cNvPicPr>
            <a:picLocks noChangeAspect="1"/>
          </p:cNvPicPr>
          <p:nvPr/>
        </p:nvPicPr>
        <p:blipFill rotWithShape="1">
          <a:blip r:embed="rId5"/>
          <a:srcRect l="14943" t="-1042" r="16605" b="1042"/>
          <a:stretch/>
        </p:blipFill>
        <p:spPr>
          <a:xfrm>
            <a:off x="1274257" y="3716031"/>
            <a:ext cx="2226590" cy="2558739"/>
          </a:xfrm>
          <a:prstGeom prst="rect">
            <a:avLst/>
          </a:prstGeom>
        </p:spPr>
      </p:pic>
    </p:spTree>
    <p:extLst>
      <p:ext uri="{BB962C8B-B14F-4D97-AF65-F5344CB8AC3E}">
        <p14:creationId xmlns:p14="http://schemas.microsoft.com/office/powerpoint/2010/main" val="1501220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2129EA7-B877-446F-B482-817E4D8F3DF7}"/>
              </a:ext>
            </a:extLst>
          </p:cNvPr>
          <p:cNvSpPr txBox="1"/>
          <p:nvPr/>
        </p:nvSpPr>
        <p:spPr>
          <a:xfrm>
            <a:off x="2724768" y="-23398"/>
            <a:ext cx="6854430" cy="584775"/>
          </a:xfrm>
          <a:prstGeom prst="rect">
            <a:avLst/>
          </a:prstGeom>
          <a:noFill/>
        </p:spPr>
        <p:txBody>
          <a:bodyPr wrap="square" rtlCol="0">
            <a:spAutoFit/>
          </a:bodyPr>
          <a:lstStyle/>
          <a:p>
            <a:pPr algn="ctr"/>
            <a:r>
              <a:rPr lang="en-US" sz="3200" dirty="0">
                <a:latin typeface="+mj-lt"/>
              </a:rPr>
              <a:t>The Classic Uplift Segments</a:t>
            </a:r>
          </a:p>
        </p:txBody>
      </p:sp>
      <p:cxnSp>
        <p:nvCxnSpPr>
          <p:cNvPr id="3" name="Straight Connector 2">
            <a:extLst>
              <a:ext uri="{FF2B5EF4-FFF2-40B4-BE49-F238E27FC236}">
                <a16:creationId xmlns:a16="http://schemas.microsoft.com/office/drawing/2014/main" id="{79F81240-B9F2-44EA-A437-C695671F5AF8}"/>
              </a:ext>
            </a:extLst>
          </p:cNvPr>
          <p:cNvCxnSpPr>
            <a:cxnSpLocks/>
          </p:cNvCxnSpPr>
          <p:nvPr/>
        </p:nvCxnSpPr>
        <p:spPr>
          <a:xfrm>
            <a:off x="6077340" y="561377"/>
            <a:ext cx="37321" cy="6231308"/>
          </a:xfrm>
          <a:prstGeom prst="line">
            <a:avLst/>
          </a:prstGeom>
          <a:ln w="635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F424DD19-DDDB-419E-9E5E-E8F15950266A}"/>
              </a:ext>
            </a:extLst>
          </p:cNvPr>
          <p:cNvCxnSpPr>
            <a:cxnSpLocks/>
          </p:cNvCxnSpPr>
          <p:nvPr/>
        </p:nvCxnSpPr>
        <p:spPr>
          <a:xfrm>
            <a:off x="93306" y="3429000"/>
            <a:ext cx="11504648" cy="1"/>
          </a:xfrm>
          <a:prstGeom prst="line">
            <a:avLst/>
          </a:prstGeom>
          <a:ln w="635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66AB8D40-D03D-4F85-8E73-419363B066CC}"/>
              </a:ext>
            </a:extLst>
          </p:cNvPr>
          <p:cNvSpPr txBox="1"/>
          <p:nvPr/>
        </p:nvSpPr>
        <p:spPr>
          <a:xfrm>
            <a:off x="48216" y="2844225"/>
            <a:ext cx="4678670" cy="584775"/>
          </a:xfrm>
          <a:prstGeom prst="rect">
            <a:avLst/>
          </a:prstGeom>
          <a:noFill/>
        </p:spPr>
        <p:txBody>
          <a:bodyPr wrap="square" rtlCol="0">
            <a:spAutoFit/>
          </a:bodyPr>
          <a:lstStyle/>
          <a:p>
            <a:pPr algn="ctr"/>
            <a:r>
              <a:rPr lang="en-US" sz="3200" dirty="0">
                <a:latin typeface="+mj-lt"/>
              </a:rPr>
              <a:t>Sure Things</a:t>
            </a:r>
          </a:p>
        </p:txBody>
      </p:sp>
      <p:sp>
        <p:nvSpPr>
          <p:cNvPr id="9" name="TextBox 8">
            <a:extLst>
              <a:ext uri="{FF2B5EF4-FFF2-40B4-BE49-F238E27FC236}">
                <a16:creationId xmlns:a16="http://schemas.microsoft.com/office/drawing/2014/main" id="{F2F22CAA-C2D3-4965-B05C-BDFA5DD6DB46}"/>
              </a:ext>
            </a:extLst>
          </p:cNvPr>
          <p:cNvSpPr txBox="1"/>
          <p:nvPr/>
        </p:nvSpPr>
        <p:spPr>
          <a:xfrm>
            <a:off x="6123991" y="2907201"/>
            <a:ext cx="4280265" cy="584775"/>
          </a:xfrm>
          <a:prstGeom prst="rect">
            <a:avLst/>
          </a:prstGeom>
          <a:noFill/>
        </p:spPr>
        <p:txBody>
          <a:bodyPr wrap="square" rtlCol="0">
            <a:spAutoFit/>
          </a:bodyPr>
          <a:lstStyle/>
          <a:p>
            <a:pPr algn="ctr"/>
            <a:r>
              <a:rPr lang="en-US" sz="3200" dirty="0">
                <a:latin typeface="+mj-lt"/>
              </a:rPr>
              <a:t>Persuadables</a:t>
            </a:r>
          </a:p>
        </p:txBody>
      </p:sp>
      <p:sp>
        <p:nvSpPr>
          <p:cNvPr id="10" name="TextBox 9">
            <a:extLst>
              <a:ext uri="{FF2B5EF4-FFF2-40B4-BE49-F238E27FC236}">
                <a16:creationId xmlns:a16="http://schemas.microsoft.com/office/drawing/2014/main" id="{D4EBFE2F-5D91-463C-9120-12455990E6D5}"/>
              </a:ext>
            </a:extLst>
          </p:cNvPr>
          <p:cNvSpPr txBox="1"/>
          <p:nvPr/>
        </p:nvSpPr>
        <p:spPr>
          <a:xfrm>
            <a:off x="11504" y="6207910"/>
            <a:ext cx="4777589" cy="584775"/>
          </a:xfrm>
          <a:prstGeom prst="rect">
            <a:avLst/>
          </a:prstGeom>
          <a:noFill/>
        </p:spPr>
        <p:txBody>
          <a:bodyPr wrap="square" rtlCol="0">
            <a:spAutoFit/>
          </a:bodyPr>
          <a:lstStyle/>
          <a:p>
            <a:pPr algn="ctr"/>
            <a:r>
              <a:rPr lang="en-US" sz="3200" dirty="0">
                <a:latin typeface="+mj-lt"/>
              </a:rPr>
              <a:t>Lost Causes</a:t>
            </a:r>
          </a:p>
        </p:txBody>
      </p:sp>
      <p:sp>
        <p:nvSpPr>
          <p:cNvPr id="11" name="TextBox 10">
            <a:extLst>
              <a:ext uri="{FF2B5EF4-FFF2-40B4-BE49-F238E27FC236}">
                <a16:creationId xmlns:a16="http://schemas.microsoft.com/office/drawing/2014/main" id="{B44370D3-21AA-4DF8-8E4A-6E213DFDA1A7}"/>
              </a:ext>
            </a:extLst>
          </p:cNvPr>
          <p:cNvSpPr txBox="1"/>
          <p:nvPr/>
        </p:nvSpPr>
        <p:spPr>
          <a:xfrm>
            <a:off x="6151984" y="6207910"/>
            <a:ext cx="4659088" cy="584775"/>
          </a:xfrm>
          <a:prstGeom prst="rect">
            <a:avLst/>
          </a:prstGeom>
          <a:noFill/>
        </p:spPr>
        <p:txBody>
          <a:bodyPr wrap="square" rtlCol="0">
            <a:spAutoFit/>
          </a:bodyPr>
          <a:lstStyle/>
          <a:p>
            <a:pPr algn="ctr"/>
            <a:r>
              <a:rPr lang="en-US" sz="3200" dirty="0">
                <a:latin typeface="+mj-lt"/>
              </a:rPr>
              <a:t>Sleeping Dogs</a:t>
            </a:r>
          </a:p>
        </p:txBody>
      </p:sp>
      <p:pic>
        <p:nvPicPr>
          <p:cNvPr id="14" name="Picture 13">
            <a:extLst>
              <a:ext uri="{FF2B5EF4-FFF2-40B4-BE49-F238E27FC236}">
                <a16:creationId xmlns:a16="http://schemas.microsoft.com/office/drawing/2014/main" id="{813E9F57-72CF-4E62-A186-AF1C95D31C1C}"/>
              </a:ext>
            </a:extLst>
          </p:cNvPr>
          <p:cNvPicPr>
            <a:picLocks noChangeAspect="1"/>
          </p:cNvPicPr>
          <p:nvPr/>
        </p:nvPicPr>
        <p:blipFill rotWithShape="1">
          <a:blip r:embed="rId2"/>
          <a:srcRect t="10288" b="15836"/>
          <a:stretch/>
        </p:blipFill>
        <p:spPr>
          <a:xfrm>
            <a:off x="1274257" y="470664"/>
            <a:ext cx="2226589" cy="2436537"/>
          </a:xfrm>
          <a:prstGeom prst="rect">
            <a:avLst/>
          </a:prstGeom>
        </p:spPr>
      </p:pic>
      <p:pic>
        <p:nvPicPr>
          <p:cNvPr id="12" name="Picture 11">
            <a:extLst>
              <a:ext uri="{FF2B5EF4-FFF2-40B4-BE49-F238E27FC236}">
                <a16:creationId xmlns:a16="http://schemas.microsoft.com/office/drawing/2014/main" id="{BA613E39-1D9E-4C07-AAAB-0CDB22895047}"/>
              </a:ext>
            </a:extLst>
          </p:cNvPr>
          <p:cNvPicPr>
            <a:picLocks noChangeAspect="1"/>
          </p:cNvPicPr>
          <p:nvPr/>
        </p:nvPicPr>
        <p:blipFill rotWithShape="1">
          <a:blip r:embed="rId3"/>
          <a:srcRect l="-4011" t="408" r="7387" b="23857"/>
          <a:stretch/>
        </p:blipFill>
        <p:spPr>
          <a:xfrm>
            <a:off x="6910526" y="3894613"/>
            <a:ext cx="2773406" cy="2141925"/>
          </a:xfrm>
          <a:prstGeom prst="rect">
            <a:avLst/>
          </a:prstGeom>
        </p:spPr>
      </p:pic>
      <p:pic>
        <p:nvPicPr>
          <p:cNvPr id="4" name="Picture 3">
            <a:extLst>
              <a:ext uri="{FF2B5EF4-FFF2-40B4-BE49-F238E27FC236}">
                <a16:creationId xmlns:a16="http://schemas.microsoft.com/office/drawing/2014/main" id="{F5D11EA7-5E62-41C9-9813-46F425652384}"/>
              </a:ext>
            </a:extLst>
          </p:cNvPr>
          <p:cNvPicPr>
            <a:picLocks noChangeAspect="1"/>
          </p:cNvPicPr>
          <p:nvPr/>
        </p:nvPicPr>
        <p:blipFill>
          <a:blip r:embed="rId4"/>
          <a:stretch>
            <a:fillRect/>
          </a:stretch>
        </p:blipFill>
        <p:spPr>
          <a:xfrm>
            <a:off x="7025650" y="573432"/>
            <a:ext cx="2592817" cy="2389956"/>
          </a:xfrm>
          <a:prstGeom prst="rect">
            <a:avLst/>
          </a:prstGeom>
        </p:spPr>
      </p:pic>
      <p:sp>
        <p:nvSpPr>
          <p:cNvPr id="15" name="TextBox 14">
            <a:extLst>
              <a:ext uri="{FF2B5EF4-FFF2-40B4-BE49-F238E27FC236}">
                <a16:creationId xmlns:a16="http://schemas.microsoft.com/office/drawing/2014/main" id="{9270D19C-409D-4719-8616-60206A6F3160}"/>
              </a:ext>
            </a:extLst>
          </p:cNvPr>
          <p:cNvSpPr txBox="1"/>
          <p:nvPr/>
        </p:nvSpPr>
        <p:spPr>
          <a:xfrm>
            <a:off x="3665105" y="946746"/>
            <a:ext cx="1894967" cy="1815882"/>
          </a:xfrm>
          <a:prstGeom prst="rect">
            <a:avLst/>
          </a:prstGeom>
          <a:noFill/>
        </p:spPr>
        <p:txBody>
          <a:bodyPr wrap="square" rtlCol="0">
            <a:spAutoFit/>
          </a:bodyPr>
          <a:lstStyle/>
          <a:p>
            <a:pPr algn="ctr"/>
            <a:r>
              <a:rPr lang="en-US" sz="1600" dirty="0"/>
              <a:t>Will reach the outcome no matter what.</a:t>
            </a:r>
          </a:p>
          <a:p>
            <a:pPr algn="ctr"/>
            <a:endParaRPr lang="en-US" sz="1600" dirty="0"/>
          </a:p>
          <a:p>
            <a:pPr algn="ctr"/>
            <a:r>
              <a:rPr lang="en-US" sz="1600" dirty="0">
                <a:solidFill>
                  <a:srgbClr val="C00000"/>
                </a:solidFill>
              </a:rPr>
              <a:t>❌</a:t>
            </a:r>
            <a:r>
              <a:rPr lang="en-US" sz="1600" dirty="0"/>
              <a:t> Save time and money by not targeting.</a:t>
            </a:r>
          </a:p>
        </p:txBody>
      </p:sp>
      <p:sp>
        <p:nvSpPr>
          <p:cNvPr id="16" name="TextBox 15">
            <a:extLst>
              <a:ext uri="{FF2B5EF4-FFF2-40B4-BE49-F238E27FC236}">
                <a16:creationId xmlns:a16="http://schemas.microsoft.com/office/drawing/2014/main" id="{7B2065A4-790E-437B-B00C-82141DC92107}"/>
              </a:ext>
            </a:extLst>
          </p:cNvPr>
          <p:cNvSpPr txBox="1"/>
          <p:nvPr/>
        </p:nvSpPr>
        <p:spPr>
          <a:xfrm>
            <a:off x="9618467" y="1081299"/>
            <a:ext cx="2409125" cy="1815882"/>
          </a:xfrm>
          <a:prstGeom prst="rect">
            <a:avLst/>
          </a:prstGeom>
          <a:noFill/>
        </p:spPr>
        <p:txBody>
          <a:bodyPr wrap="square" rtlCol="0">
            <a:spAutoFit/>
          </a:bodyPr>
          <a:lstStyle/>
          <a:p>
            <a:pPr algn="ctr"/>
            <a:r>
              <a:rPr lang="en-US" sz="1600" dirty="0"/>
              <a:t>The treatment will cause them to act. Truly incremental conversions.</a:t>
            </a:r>
          </a:p>
          <a:p>
            <a:pPr algn="ctr"/>
            <a:endParaRPr lang="en-US" sz="1600" dirty="0"/>
          </a:p>
          <a:p>
            <a:pPr algn="ctr"/>
            <a:r>
              <a:rPr lang="en-US" sz="1600" dirty="0">
                <a:solidFill>
                  <a:srgbClr val="00B050"/>
                </a:solidFill>
                <a:ea typeface="MS PGothic" pitchFamily="34" charset="-128"/>
              </a:rPr>
              <a:t>✓ </a:t>
            </a:r>
            <a:r>
              <a:rPr lang="en-US" sz="1600" dirty="0"/>
              <a:t>Target as many persuadables as possible.</a:t>
            </a:r>
          </a:p>
        </p:txBody>
      </p:sp>
      <p:sp>
        <p:nvSpPr>
          <p:cNvPr id="17" name="TextBox 16">
            <a:extLst>
              <a:ext uri="{FF2B5EF4-FFF2-40B4-BE49-F238E27FC236}">
                <a16:creationId xmlns:a16="http://schemas.microsoft.com/office/drawing/2014/main" id="{327456D0-452D-460C-89B5-897E1F76B145}"/>
              </a:ext>
            </a:extLst>
          </p:cNvPr>
          <p:cNvSpPr txBox="1"/>
          <p:nvPr/>
        </p:nvSpPr>
        <p:spPr>
          <a:xfrm>
            <a:off x="3665104" y="4013775"/>
            <a:ext cx="1894967" cy="1815882"/>
          </a:xfrm>
          <a:prstGeom prst="rect">
            <a:avLst/>
          </a:prstGeom>
          <a:noFill/>
        </p:spPr>
        <p:txBody>
          <a:bodyPr wrap="square" rtlCol="0">
            <a:spAutoFit/>
          </a:bodyPr>
          <a:lstStyle/>
          <a:p>
            <a:pPr algn="ctr"/>
            <a:r>
              <a:rPr lang="en-US" sz="1600" dirty="0"/>
              <a:t>Will </a:t>
            </a:r>
            <a:r>
              <a:rPr lang="en-US" sz="1600" b="1" dirty="0"/>
              <a:t>never</a:t>
            </a:r>
            <a:r>
              <a:rPr lang="en-US" sz="1600" dirty="0"/>
              <a:t> reach the outcome even with the treatment.</a:t>
            </a:r>
          </a:p>
          <a:p>
            <a:pPr algn="ctr"/>
            <a:endParaRPr lang="en-US" sz="1600" dirty="0"/>
          </a:p>
          <a:p>
            <a:pPr algn="ctr"/>
            <a:r>
              <a:rPr lang="en-US" sz="1600" dirty="0">
                <a:solidFill>
                  <a:srgbClr val="C00000"/>
                </a:solidFill>
              </a:rPr>
              <a:t>❌ </a:t>
            </a:r>
            <a:r>
              <a:rPr lang="en-US" sz="1600" dirty="0"/>
              <a:t>Save time and money by not targeting.</a:t>
            </a:r>
          </a:p>
        </p:txBody>
      </p:sp>
      <p:sp>
        <p:nvSpPr>
          <p:cNvPr id="18" name="TextBox 17">
            <a:extLst>
              <a:ext uri="{FF2B5EF4-FFF2-40B4-BE49-F238E27FC236}">
                <a16:creationId xmlns:a16="http://schemas.microsoft.com/office/drawing/2014/main" id="{F54D5D0C-0EEB-4D1E-9E3E-FF91759A4045}"/>
              </a:ext>
            </a:extLst>
          </p:cNvPr>
          <p:cNvSpPr txBox="1"/>
          <p:nvPr/>
        </p:nvSpPr>
        <p:spPr>
          <a:xfrm>
            <a:off x="9782875" y="4557555"/>
            <a:ext cx="2409125" cy="1323439"/>
          </a:xfrm>
          <a:prstGeom prst="rect">
            <a:avLst/>
          </a:prstGeom>
          <a:noFill/>
        </p:spPr>
        <p:txBody>
          <a:bodyPr wrap="square" rtlCol="0">
            <a:spAutoFit/>
          </a:bodyPr>
          <a:lstStyle/>
          <a:p>
            <a:pPr algn="ctr"/>
            <a:r>
              <a:rPr lang="en-US" sz="1600" dirty="0"/>
              <a:t>Will be less likely to purchase with treatment.</a:t>
            </a:r>
          </a:p>
          <a:p>
            <a:pPr algn="ctr"/>
            <a:endParaRPr lang="en-US" sz="1600" dirty="0"/>
          </a:p>
          <a:p>
            <a:pPr algn="ctr"/>
            <a:r>
              <a:rPr lang="en-US" sz="1600" dirty="0">
                <a:solidFill>
                  <a:srgbClr val="C00000"/>
                </a:solidFill>
              </a:rPr>
              <a:t>❌ </a:t>
            </a:r>
            <a:r>
              <a:rPr lang="en-US" sz="1600" dirty="0"/>
              <a:t>Prevent negative effects.</a:t>
            </a:r>
          </a:p>
        </p:txBody>
      </p:sp>
      <p:pic>
        <p:nvPicPr>
          <p:cNvPr id="2" name="Picture 1">
            <a:extLst>
              <a:ext uri="{FF2B5EF4-FFF2-40B4-BE49-F238E27FC236}">
                <a16:creationId xmlns:a16="http://schemas.microsoft.com/office/drawing/2014/main" id="{EA85201B-8AA5-48B3-8D9A-4D88086217C4}"/>
              </a:ext>
            </a:extLst>
          </p:cNvPr>
          <p:cNvPicPr>
            <a:picLocks noChangeAspect="1"/>
          </p:cNvPicPr>
          <p:nvPr/>
        </p:nvPicPr>
        <p:blipFill rotWithShape="1">
          <a:blip r:embed="rId5"/>
          <a:srcRect l="14943" t="-1042" r="16605" b="1042"/>
          <a:stretch/>
        </p:blipFill>
        <p:spPr>
          <a:xfrm>
            <a:off x="1274257" y="3716031"/>
            <a:ext cx="2226590" cy="2558739"/>
          </a:xfrm>
          <a:prstGeom prst="rect">
            <a:avLst/>
          </a:prstGeom>
        </p:spPr>
      </p:pic>
    </p:spTree>
    <p:extLst>
      <p:ext uri="{BB962C8B-B14F-4D97-AF65-F5344CB8AC3E}">
        <p14:creationId xmlns:p14="http://schemas.microsoft.com/office/powerpoint/2010/main" val="4208074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Propensity Scores</a:t>
            </a:r>
            <a:endParaRPr lang="en-US" sz="2400" dirty="0">
              <a:latin typeface="+mj-lt"/>
            </a:endParaRPr>
          </a:p>
        </p:txBody>
      </p:sp>
      <p:sp>
        <p:nvSpPr>
          <p:cNvPr id="3" name="TextBox 2">
            <a:extLst>
              <a:ext uri="{FF2B5EF4-FFF2-40B4-BE49-F238E27FC236}">
                <a16:creationId xmlns:a16="http://schemas.microsoft.com/office/drawing/2014/main" id="{FEC0844A-CBA4-49A3-8205-551267385777}"/>
              </a:ext>
            </a:extLst>
          </p:cNvPr>
          <p:cNvSpPr txBox="1"/>
          <p:nvPr/>
        </p:nvSpPr>
        <p:spPr>
          <a:xfrm>
            <a:off x="186612" y="1576875"/>
            <a:ext cx="11551298" cy="5078313"/>
          </a:xfrm>
          <a:prstGeom prst="rect">
            <a:avLst/>
          </a:prstGeom>
          <a:noFill/>
        </p:spPr>
        <p:txBody>
          <a:bodyPr wrap="square" rtlCol="0">
            <a:spAutoFit/>
          </a:bodyPr>
          <a:lstStyle/>
          <a:p>
            <a:r>
              <a:rPr lang="en-US" b="1" dirty="0"/>
              <a:t>The question uplift models answer:</a:t>
            </a:r>
          </a:p>
          <a:p>
            <a:pPr lvl="1"/>
            <a:endParaRPr lang="en-US" dirty="0"/>
          </a:p>
          <a:p>
            <a:pPr lvl="1"/>
            <a:r>
              <a:rPr lang="en-US" i="1" dirty="0"/>
              <a:t>“Will the treatment (t) impact the customer to do (y) given what we know about them (x)?”</a:t>
            </a:r>
          </a:p>
          <a:p>
            <a:pPr lvl="1"/>
            <a:endParaRPr lang="en-US" i="1" dirty="0"/>
          </a:p>
          <a:p>
            <a:pPr lvl="1"/>
            <a:r>
              <a:rPr lang="en-US" i="1" dirty="0"/>
              <a:t>“What was the incremental impact from the advertisement to cause the purchase for an individual?”</a:t>
            </a:r>
          </a:p>
          <a:p>
            <a:pPr lvl="1"/>
            <a:endParaRPr lang="en-US" i="1" dirty="0"/>
          </a:p>
          <a:p>
            <a:r>
              <a:rPr lang="en-US" b="1" dirty="0"/>
              <a:t>What makes uplift models more tricky to implement:</a:t>
            </a:r>
          </a:p>
          <a:p>
            <a:endParaRPr lang="en-US" b="1" dirty="0"/>
          </a:p>
          <a:p>
            <a:pPr marL="742950" lvl="1" indent="-285750">
              <a:buFont typeface="Arial" panose="020B0604020202020204" pitchFamily="34" charset="0"/>
              <a:buChar char="•"/>
            </a:pPr>
            <a:r>
              <a:rPr lang="en-US" dirty="0"/>
              <a:t>It uses machine learning and causal inference</a:t>
            </a:r>
          </a:p>
          <a:p>
            <a:pPr marL="742950" lvl="1" indent="-285750">
              <a:buFont typeface="Arial" panose="020B0604020202020204" pitchFamily="34" charset="0"/>
              <a:buChar char="•"/>
            </a:pPr>
            <a:endParaRPr lang="en-US" dirty="0"/>
          </a:p>
          <a:p>
            <a:pPr marL="1200150" lvl="2" indent="-285750">
              <a:buFont typeface="Courier New" panose="02070309020205020404" pitchFamily="49" charset="0"/>
              <a:buChar char="o"/>
            </a:pPr>
            <a:r>
              <a:rPr lang="en-US" dirty="0"/>
              <a:t>Machine learning for predictions</a:t>
            </a:r>
          </a:p>
          <a:p>
            <a:pPr lvl="2"/>
            <a:endParaRPr lang="en-US" dirty="0"/>
          </a:p>
          <a:p>
            <a:pPr marL="1200150" lvl="2" indent="-285750">
              <a:buFont typeface="Courier New" panose="02070309020205020404" pitchFamily="49" charset="0"/>
              <a:buChar char="o"/>
            </a:pPr>
            <a:r>
              <a:rPr lang="en-US" dirty="0"/>
              <a:t>Causal inference to simulate the customer both seeing and not seeing an advertisement – in reality we can only know one of these scenarios</a:t>
            </a:r>
          </a:p>
          <a:p>
            <a:pPr marL="1200150" lvl="2" indent="-285750">
              <a:buFont typeface="Courier New" panose="02070309020205020404" pitchFamily="49" charset="0"/>
              <a:buChar char="o"/>
            </a:pPr>
            <a:endParaRPr lang="en-US" dirty="0"/>
          </a:p>
          <a:p>
            <a:pPr marL="742950" lvl="1" indent="-285750">
              <a:buFont typeface="Arial" panose="020B0604020202020204" pitchFamily="34" charset="0"/>
              <a:buChar char="•"/>
            </a:pPr>
            <a:r>
              <a:rPr lang="en-US" dirty="0"/>
              <a:t>Existing machine learning algorithms are built to use features (x) to predict a target (y)</a:t>
            </a:r>
          </a:p>
          <a:p>
            <a:pPr marL="742950" lvl="1" indent="-285750">
              <a:buFont typeface="Arial" panose="020B0604020202020204" pitchFamily="34" charset="0"/>
              <a:buChar char="•"/>
            </a:pPr>
            <a:endParaRPr lang="en-US" dirty="0"/>
          </a:p>
          <a:p>
            <a:pPr marL="1200150" lvl="2" indent="-285750">
              <a:buFont typeface="Courier New" panose="02070309020205020404" pitchFamily="49" charset="0"/>
              <a:buChar char="o"/>
            </a:pPr>
            <a:r>
              <a:rPr lang="en-US" dirty="0"/>
              <a:t>Techniques for feature selection, model selection, and hyperparameter tuning aren’t setup for uplift</a:t>
            </a:r>
            <a:endParaRPr lang="en-US" i="1" dirty="0"/>
          </a:p>
        </p:txBody>
      </p:sp>
    </p:spTree>
    <p:extLst>
      <p:ext uri="{BB962C8B-B14F-4D97-AF65-F5344CB8AC3E}">
        <p14:creationId xmlns:p14="http://schemas.microsoft.com/office/powerpoint/2010/main" val="3802400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Different approaches</a:t>
            </a:r>
            <a:endParaRPr lang="en-US" sz="2400" dirty="0">
              <a:latin typeface="+mj-lt"/>
            </a:endParaRPr>
          </a:p>
        </p:txBody>
      </p:sp>
      <p:sp>
        <p:nvSpPr>
          <p:cNvPr id="10" name="Rectangle 9">
            <a:extLst>
              <a:ext uri="{FF2B5EF4-FFF2-40B4-BE49-F238E27FC236}">
                <a16:creationId xmlns:a16="http://schemas.microsoft.com/office/drawing/2014/main" id="{C6A35A5E-CE4D-499B-9AFC-A16CB4FC0FF7}"/>
              </a:ext>
            </a:extLst>
          </p:cNvPr>
          <p:cNvSpPr/>
          <p:nvPr/>
        </p:nvSpPr>
        <p:spPr>
          <a:xfrm>
            <a:off x="202423" y="1828094"/>
            <a:ext cx="3657600" cy="579131"/>
          </a:xfrm>
          <a:prstGeom prst="rect">
            <a:avLst/>
          </a:prstGeom>
          <a:solidFill>
            <a:srgbClr val="165A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Traditional Propensity Model</a:t>
            </a:r>
          </a:p>
        </p:txBody>
      </p:sp>
      <p:sp>
        <p:nvSpPr>
          <p:cNvPr id="14" name="Rectangle 13">
            <a:extLst>
              <a:ext uri="{FF2B5EF4-FFF2-40B4-BE49-F238E27FC236}">
                <a16:creationId xmlns:a16="http://schemas.microsoft.com/office/drawing/2014/main" id="{B461B34E-3178-4FCD-8121-88984D99488F}"/>
              </a:ext>
            </a:extLst>
          </p:cNvPr>
          <p:cNvSpPr/>
          <p:nvPr/>
        </p:nvSpPr>
        <p:spPr>
          <a:xfrm>
            <a:off x="4267200" y="1828094"/>
            <a:ext cx="3657600" cy="579131"/>
          </a:xfrm>
          <a:prstGeom prst="rect">
            <a:avLst/>
          </a:prstGeom>
          <a:solidFill>
            <a:srgbClr val="165A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Direct Uplift Models:</a:t>
            </a:r>
          </a:p>
        </p:txBody>
      </p:sp>
      <p:sp>
        <p:nvSpPr>
          <p:cNvPr id="15" name="Rectangle 14">
            <a:extLst>
              <a:ext uri="{FF2B5EF4-FFF2-40B4-BE49-F238E27FC236}">
                <a16:creationId xmlns:a16="http://schemas.microsoft.com/office/drawing/2014/main" id="{1FB2A59E-228A-41A9-A176-721B4D129DE2}"/>
              </a:ext>
            </a:extLst>
          </p:cNvPr>
          <p:cNvSpPr/>
          <p:nvPr/>
        </p:nvSpPr>
        <p:spPr>
          <a:xfrm>
            <a:off x="8238763" y="1828095"/>
            <a:ext cx="3657600" cy="579131"/>
          </a:xfrm>
          <a:prstGeom prst="rect">
            <a:avLst/>
          </a:prstGeom>
          <a:solidFill>
            <a:srgbClr val="165A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Meta-Learners:</a:t>
            </a:r>
          </a:p>
        </p:txBody>
      </p:sp>
      <p:sp>
        <p:nvSpPr>
          <p:cNvPr id="3" name="TextBox 2">
            <a:extLst>
              <a:ext uri="{FF2B5EF4-FFF2-40B4-BE49-F238E27FC236}">
                <a16:creationId xmlns:a16="http://schemas.microsoft.com/office/drawing/2014/main" id="{9C839AC1-1F11-4B8A-AA93-4B311ABD5011}"/>
              </a:ext>
            </a:extLst>
          </p:cNvPr>
          <p:cNvSpPr txBox="1"/>
          <p:nvPr/>
        </p:nvSpPr>
        <p:spPr>
          <a:xfrm>
            <a:off x="202423" y="2407224"/>
            <a:ext cx="3657600" cy="4180185"/>
          </a:xfrm>
          <a:prstGeom prst="rect">
            <a:avLst/>
          </a:prstGeom>
          <a:noFill/>
          <a:ln>
            <a:solidFill>
              <a:schemeClr val="tx1"/>
            </a:solidFill>
          </a:ln>
        </p:spPr>
        <p:txBody>
          <a:bodyPr wrap="square" rtlCol="0">
            <a:noAutofit/>
          </a:bodyPr>
          <a:lstStyle/>
          <a:p>
            <a:r>
              <a:rPr lang="en-US" sz="1600" dirty="0">
                <a:latin typeface="+mj-lt"/>
              </a:rPr>
              <a:t>Description</a:t>
            </a:r>
          </a:p>
          <a:p>
            <a:r>
              <a:rPr lang="en-US" sz="1200" dirty="0"/>
              <a:t>Using features to simply predict how likely an outcome might be.</a:t>
            </a:r>
          </a:p>
          <a:p>
            <a:endParaRPr lang="en-US" sz="1600" dirty="0">
              <a:latin typeface="+mj-lt"/>
            </a:endParaRPr>
          </a:p>
          <a:p>
            <a:r>
              <a:rPr lang="en-US" sz="1600" dirty="0">
                <a:latin typeface="+mj-lt"/>
              </a:rPr>
              <a:t>Example</a:t>
            </a:r>
          </a:p>
          <a:p>
            <a:r>
              <a:rPr lang="en-US" sz="1200" dirty="0"/>
              <a:t>Building a logistic regression model to predict the probability someone will purchase insurance.</a:t>
            </a:r>
            <a:endParaRPr lang="en-US" sz="1600" dirty="0">
              <a:latin typeface="+mj-lt"/>
            </a:endParaRPr>
          </a:p>
          <a:p>
            <a:endParaRPr lang="en-US" sz="1600" dirty="0">
              <a:latin typeface="+mj-lt"/>
            </a:endParaRPr>
          </a:p>
          <a:p>
            <a:r>
              <a:rPr lang="en-US" sz="1600" dirty="0">
                <a:latin typeface="+mj-lt"/>
              </a:rPr>
              <a:t>Pros</a:t>
            </a:r>
          </a:p>
          <a:p>
            <a:pPr marL="742950" lvl="1" indent="-285750">
              <a:buFont typeface="Arial" panose="020B0604020202020204" pitchFamily="34" charset="0"/>
              <a:buChar char="•"/>
            </a:pPr>
            <a:r>
              <a:rPr lang="en-US" sz="1200" dirty="0"/>
              <a:t>Easy to implement</a:t>
            </a:r>
          </a:p>
          <a:p>
            <a:pPr marL="742950" lvl="1" indent="-285750">
              <a:buFont typeface="Arial" panose="020B0604020202020204" pitchFamily="34" charset="0"/>
              <a:buChar char="•"/>
            </a:pPr>
            <a:r>
              <a:rPr lang="en-US" sz="1200" dirty="0"/>
              <a:t>Will likely do better than random by eliminating the </a:t>
            </a:r>
            <a:r>
              <a:rPr lang="en-US" sz="1200" b="1" dirty="0"/>
              <a:t>lost causes</a:t>
            </a:r>
            <a:r>
              <a:rPr lang="en-US" sz="1200" dirty="0"/>
              <a:t> segment</a:t>
            </a:r>
          </a:p>
          <a:p>
            <a:endParaRPr lang="en-US" sz="1600" dirty="0">
              <a:latin typeface="+mj-lt"/>
            </a:endParaRPr>
          </a:p>
          <a:p>
            <a:r>
              <a:rPr lang="en-US" sz="1600" dirty="0">
                <a:latin typeface="+mj-lt"/>
              </a:rPr>
              <a:t>Cons</a:t>
            </a:r>
          </a:p>
          <a:p>
            <a:pPr marL="742950" lvl="1" indent="-285750">
              <a:buFont typeface="Arial" panose="020B0604020202020204" pitchFamily="34" charset="0"/>
              <a:buChar char="•"/>
            </a:pPr>
            <a:r>
              <a:rPr lang="en-US" sz="1200" dirty="0"/>
              <a:t>Does not consider incrementality</a:t>
            </a:r>
          </a:p>
          <a:p>
            <a:pPr marL="742950" lvl="1" indent="-285750">
              <a:buFont typeface="Arial" panose="020B0604020202020204" pitchFamily="34" charset="0"/>
              <a:buChar char="•"/>
            </a:pPr>
            <a:r>
              <a:rPr lang="en-US" sz="1200" dirty="0"/>
              <a:t>Does not consider negative treatment impacts</a:t>
            </a:r>
          </a:p>
          <a:p>
            <a:pPr marL="285750" indent="-285750">
              <a:buFont typeface="Arial" panose="020B0604020202020204" pitchFamily="34" charset="0"/>
              <a:buChar char="•"/>
            </a:pPr>
            <a:endParaRPr lang="en-US" sz="1200" dirty="0">
              <a:latin typeface="+mj-lt"/>
            </a:endParaRPr>
          </a:p>
        </p:txBody>
      </p:sp>
      <p:sp>
        <p:nvSpPr>
          <p:cNvPr id="16" name="TextBox 15">
            <a:extLst>
              <a:ext uri="{FF2B5EF4-FFF2-40B4-BE49-F238E27FC236}">
                <a16:creationId xmlns:a16="http://schemas.microsoft.com/office/drawing/2014/main" id="{B192E625-AB59-42AA-91BD-C36FC3B79F36}"/>
              </a:ext>
            </a:extLst>
          </p:cNvPr>
          <p:cNvSpPr txBox="1"/>
          <p:nvPr/>
        </p:nvSpPr>
        <p:spPr>
          <a:xfrm>
            <a:off x="4267200" y="2407225"/>
            <a:ext cx="3657600" cy="4180186"/>
          </a:xfrm>
          <a:prstGeom prst="rect">
            <a:avLst/>
          </a:prstGeom>
          <a:noFill/>
          <a:ln>
            <a:solidFill>
              <a:schemeClr val="tx1"/>
            </a:solidFill>
          </a:ln>
        </p:spPr>
        <p:txBody>
          <a:bodyPr wrap="square" rtlCol="0">
            <a:noAutofit/>
          </a:bodyPr>
          <a:lstStyle/>
          <a:p>
            <a:r>
              <a:rPr lang="en-US" sz="1600" dirty="0">
                <a:latin typeface="+mj-lt"/>
              </a:rPr>
              <a:t>Description</a:t>
            </a:r>
          </a:p>
          <a:p>
            <a:r>
              <a:rPr lang="en-US" sz="1200" dirty="0"/>
              <a:t>Building new algorithms that can directly predict uplift.</a:t>
            </a:r>
          </a:p>
          <a:p>
            <a:endParaRPr lang="en-US" sz="1600" dirty="0">
              <a:latin typeface="+mj-lt"/>
            </a:endParaRPr>
          </a:p>
          <a:p>
            <a:r>
              <a:rPr lang="en-US" sz="1600" dirty="0">
                <a:latin typeface="+mj-lt"/>
              </a:rPr>
              <a:t>Example</a:t>
            </a:r>
          </a:p>
          <a:p>
            <a:r>
              <a:rPr lang="en-US" sz="1200" dirty="0"/>
              <a:t>Using R Uplift package to build a causal conditional inference forest which directly predicts treatment effects</a:t>
            </a:r>
            <a:endParaRPr lang="en-US" sz="1600" dirty="0">
              <a:latin typeface="+mj-lt"/>
            </a:endParaRPr>
          </a:p>
          <a:p>
            <a:endParaRPr lang="en-US" sz="1600" dirty="0">
              <a:latin typeface="+mj-lt"/>
            </a:endParaRPr>
          </a:p>
          <a:p>
            <a:r>
              <a:rPr lang="en-US" sz="1600" dirty="0">
                <a:latin typeface="+mj-lt"/>
              </a:rPr>
              <a:t>Pros</a:t>
            </a:r>
          </a:p>
          <a:p>
            <a:pPr marL="742950" lvl="1" indent="-285750">
              <a:buFont typeface="Arial" panose="020B0604020202020204" pitchFamily="34" charset="0"/>
              <a:buChar char="•"/>
            </a:pPr>
            <a:r>
              <a:rPr lang="en-US" sz="1200" dirty="0"/>
              <a:t>Most likely to give the best and most accurate results</a:t>
            </a:r>
          </a:p>
          <a:p>
            <a:endParaRPr lang="en-US" sz="1600" dirty="0">
              <a:latin typeface="+mj-lt"/>
            </a:endParaRPr>
          </a:p>
          <a:p>
            <a:r>
              <a:rPr lang="en-US" sz="1600" dirty="0">
                <a:latin typeface="+mj-lt"/>
              </a:rPr>
              <a:t>Cons</a:t>
            </a:r>
          </a:p>
          <a:p>
            <a:pPr marL="742950" lvl="1" indent="-285750">
              <a:buFont typeface="Arial" panose="020B0604020202020204" pitchFamily="34" charset="0"/>
              <a:buChar char="•"/>
            </a:pPr>
            <a:r>
              <a:rPr lang="en-US" sz="1200" dirty="0"/>
              <a:t>Extremely slow even on smaller datasets</a:t>
            </a:r>
          </a:p>
          <a:p>
            <a:pPr marL="742950" lvl="1" indent="-285750">
              <a:buFont typeface="Arial" panose="020B0604020202020204" pitchFamily="34" charset="0"/>
              <a:buChar char="•"/>
            </a:pPr>
            <a:r>
              <a:rPr lang="en-US" sz="1200" dirty="0"/>
              <a:t>Mostly limited to uplift forests (no uplift XGB or uplift neural net)</a:t>
            </a:r>
          </a:p>
        </p:txBody>
      </p:sp>
      <p:sp>
        <p:nvSpPr>
          <p:cNvPr id="17" name="TextBox 16">
            <a:extLst>
              <a:ext uri="{FF2B5EF4-FFF2-40B4-BE49-F238E27FC236}">
                <a16:creationId xmlns:a16="http://schemas.microsoft.com/office/drawing/2014/main" id="{35F3F771-3075-4C58-85BE-A0ACBD7A2DE0}"/>
              </a:ext>
            </a:extLst>
          </p:cNvPr>
          <p:cNvSpPr txBox="1"/>
          <p:nvPr/>
        </p:nvSpPr>
        <p:spPr>
          <a:xfrm>
            <a:off x="8238763" y="2407224"/>
            <a:ext cx="3657600" cy="4180187"/>
          </a:xfrm>
          <a:prstGeom prst="rect">
            <a:avLst/>
          </a:prstGeom>
          <a:noFill/>
          <a:ln>
            <a:solidFill>
              <a:schemeClr val="tx1"/>
            </a:solidFill>
          </a:ln>
        </p:spPr>
        <p:txBody>
          <a:bodyPr wrap="square" rtlCol="0">
            <a:noAutofit/>
          </a:bodyPr>
          <a:lstStyle/>
          <a:p>
            <a:r>
              <a:rPr lang="en-US" sz="1600" dirty="0">
                <a:latin typeface="+mj-lt"/>
              </a:rPr>
              <a:t>Description</a:t>
            </a:r>
          </a:p>
          <a:p>
            <a:r>
              <a:rPr lang="en-US" sz="1200" dirty="0"/>
              <a:t>Tricks that transform the problem so you can indirectly estimate uplift using standard machine learning packages like XGB.</a:t>
            </a:r>
          </a:p>
          <a:p>
            <a:endParaRPr lang="en-US" sz="1600" dirty="0">
              <a:latin typeface="+mj-lt"/>
            </a:endParaRPr>
          </a:p>
          <a:p>
            <a:r>
              <a:rPr lang="en-US" sz="1600" dirty="0">
                <a:latin typeface="+mj-lt"/>
              </a:rPr>
              <a:t>Example</a:t>
            </a:r>
          </a:p>
          <a:p>
            <a:r>
              <a:rPr lang="en-US" sz="1200" dirty="0"/>
              <a:t>Use causalML T-learner that decomposes the problem into a set of regression problems solved by XGBoost.</a:t>
            </a:r>
          </a:p>
          <a:p>
            <a:endParaRPr lang="en-US" sz="1600" dirty="0">
              <a:latin typeface="+mj-lt"/>
            </a:endParaRPr>
          </a:p>
          <a:p>
            <a:r>
              <a:rPr lang="en-US" sz="1600" dirty="0">
                <a:latin typeface="+mj-lt"/>
              </a:rPr>
              <a:t>Pros</a:t>
            </a:r>
          </a:p>
          <a:p>
            <a:pPr marL="742950" lvl="1" indent="-285750">
              <a:buFont typeface="Arial" panose="020B0604020202020204" pitchFamily="34" charset="0"/>
              <a:buChar char="•"/>
            </a:pPr>
            <a:r>
              <a:rPr lang="en-US" sz="1200" dirty="0"/>
              <a:t>Much faster than direct uplift models</a:t>
            </a:r>
          </a:p>
          <a:p>
            <a:pPr marL="742950" lvl="1" indent="-285750">
              <a:buFont typeface="Arial" panose="020B0604020202020204" pitchFamily="34" charset="0"/>
              <a:buChar char="•"/>
            </a:pPr>
            <a:r>
              <a:rPr lang="en-US" sz="1200" dirty="0"/>
              <a:t>In many scenarios can get results that are comparable to direct methods</a:t>
            </a:r>
          </a:p>
          <a:p>
            <a:endParaRPr lang="en-US" sz="1600" dirty="0">
              <a:latin typeface="+mj-lt"/>
            </a:endParaRPr>
          </a:p>
          <a:p>
            <a:r>
              <a:rPr lang="en-US" sz="1600" dirty="0">
                <a:latin typeface="+mj-lt"/>
              </a:rPr>
              <a:t>Cons</a:t>
            </a:r>
          </a:p>
          <a:p>
            <a:pPr marL="742950" lvl="1" indent="-285750">
              <a:buFont typeface="Arial" panose="020B0604020202020204" pitchFamily="34" charset="0"/>
              <a:buChar char="•"/>
            </a:pPr>
            <a:r>
              <a:rPr lang="en-US" sz="1200" dirty="0"/>
              <a:t>Each model has its own set of potential flaws created by the shortcuts or assumptions it makes</a:t>
            </a:r>
          </a:p>
        </p:txBody>
      </p:sp>
    </p:spTree>
    <p:extLst>
      <p:ext uri="{BB962C8B-B14F-4D97-AF65-F5344CB8AC3E}">
        <p14:creationId xmlns:p14="http://schemas.microsoft.com/office/powerpoint/2010/main" val="142183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Uplift modeling synonyms</a:t>
            </a:r>
            <a:endParaRPr lang="en-US" sz="2400" dirty="0">
              <a:latin typeface="+mj-lt"/>
            </a:endParaRPr>
          </a:p>
        </p:txBody>
      </p:sp>
      <p:graphicFrame>
        <p:nvGraphicFramePr>
          <p:cNvPr id="4" name="Table 3">
            <a:extLst>
              <a:ext uri="{FF2B5EF4-FFF2-40B4-BE49-F238E27FC236}">
                <a16:creationId xmlns:a16="http://schemas.microsoft.com/office/drawing/2014/main" id="{AED8BAA2-AE03-450E-A399-2E932E32ED9B}"/>
              </a:ext>
            </a:extLst>
          </p:cNvPr>
          <p:cNvGraphicFramePr>
            <a:graphicFrameLocks noGrp="1"/>
          </p:cNvGraphicFramePr>
          <p:nvPr>
            <p:extLst>
              <p:ext uri="{D42A27DB-BD31-4B8C-83A1-F6EECF244321}">
                <p14:modId xmlns:p14="http://schemas.microsoft.com/office/powerpoint/2010/main" val="2519061958"/>
              </p:ext>
            </p:extLst>
          </p:nvPr>
        </p:nvGraphicFramePr>
        <p:xfrm>
          <a:off x="435425" y="2316478"/>
          <a:ext cx="11476655" cy="3602862"/>
        </p:xfrm>
        <a:graphic>
          <a:graphicData uri="http://schemas.openxmlformats.org/drawingml/2006/table">
            <a:tbl>
              <a:tblPr firstRow="1" bandRow="1">
                <a:tableStyleId>{0505E3EF-67EA-436B-97B2-0124C06EBD24}</a:tableStyleId>
              </a:tblPr>
              <a:tblGrid>
                <a:gridCol w="2295331">
                  <a:extLst>
                    <a:ext uri="{9D8B030D-6E8A-4147-A177-3AD203B41FA5}">
                      <a16:colId xmlns:a16="http://schemas.microsoft.com/office/drawing/2014/main" val="535154488"/>
                    </a:ext>
                  </a:extLst>
                </a:gridCol>
                <a:gridCol w="2295331">
                  <a:extLst>
                    <a:ext uri="{9D8B030D-6E8A-4147-A177-3AD203B41FA5}">
                      <a16:colId xmlns:a16="http://schemas.microsoft.com/office/drawing/2014/main" val="858698956"/>
                    </a:ext>
                  </a:extLst>
                </a:gridCol>
                <a:gridCol w="2295331">
                  <a:extLst>
                    <a:ext uri="{9D8B030D-6E8A-4147-A177-3AD203B41FA5}">
                      <a16:colId xmlns:a16="http://schemas.microsoft.com/office/drawing/2014/main" val="453998581"/>
                    </a:ext>
                  </a:extLst>
                </a:gridCol>
                <a:gridCol w="2295331">
                  <a:extLst>
                    <a:ext uri="{9D8B030D-6E8A-4147-A177-3AD203B41FA5}">
                      <a16:colId xmlns:a16="http://schemas.microsoft.com/office/drawing/2014/main" val="4237281014"/>
                    </a:ext>
                  </a:extLst>
                </a:gridCol>
                <a:gridCol w="2295331">
                  <a:extLst>
                    <a:ext uri="{9D8B030D-6E8A-4147-A177-3AD203B41FA5}">
                      <a16:colId xmlns:a16="http://schemas.microsoft.com/office/drawing/2014/main" val="1067363104"/>
                    </a:ext>
                  </a:extLst>
                </a:gridCol>
              </a:tblGrid>
              <a:tr h="600477">
                <a:tc>
                  <a:txBody>
                    <a:bodyPr/>
                    <a:lstStyle/>
                    <a:p>
                      <a:r>
                        <a:rPr lang="en-US" sz="1400" b="0" dirty="0"/>
                        <a:t>Uplift Modeling</a:t>
                      </a:r>
                    </a:p>
                  </a:txBody>
                  <a:tcPr/>
                </a:tc>
                <a:tc>
                  <a:txBody>
                    <a:bodyPr/>
                    <a:lstStyle/>
                    <a:p>
                      <a:r>
                        <a:rPr lang="en-US" sz="1400" b="0" dirty="0"/>
                        <a:t>Estimating Heterogenous Treatment Effects</a:t>
                      </a:r>
                    </a:p>
                  </a:txBody>
                  <a:tcPr/>
                </a:tc>
                <a:tc>
                  <a:txBody>
                    <a:bodyPr/>
                    <a:lstStyle/>
                    <a:p>
                      <a:r>
                        <a:rPr lang="en-US" sz="1400" b="0" dirty="0"/>
                        <a:t>Net Scoring</a:t>
                      </a:r>
                    </a:p>
                  </a:txBody>
                  <a:tcPr/>
                </a:tc>
                <a:tc>
                  <a:txBody>
                    <a:bodyPr/>
                    <a:lstStyle/>
                    <a:p>
                      <a:r>
                        <a:rPr lang="en-US" sz="1400" b="0" dirty="0"/>
                        <a:t>Average Causal Effect Modeling</a:t>
                      </a:r>
                    </a:p>
                  </a:txBody>
                  <a:tcPr/>
                </a:tc>
                <a:tc>
                  <a:txBody>
                    <a:bodyPr/>
                    <a:lstStyle/>
                    <a:p>
                      <a:r>
                        <a:rPr lang="en-US" sz="1400" b="0" dirty="0"/>
                        <a:t>True Reponses Modeling</a:t>
                      </a:r>
                    </a:p>
                  </a:txBody>
                  <a:tcPr/>
                </a:tc>
                <a:extLst>
                  <a:ext uri="{0D108BD9-81ED-4DB2-BD59-A6C34878D82A}">
                    <a16:rowId xmlns:a16="http://schemas.microsoft.com/office/drawing/2014/main" val="2544694199"/>
                  </a:ext>
                </a:extLst>
              </a:tr>
              <a:tr h="600477">
                <a:tc>
                  <a:txBody>
                    <a:bodyPr/>
                    <a:lstStyle/>
                    <a:p>
                      <a:r>
                        <a:rPr lang="en-US" sz="1400" b="0" dirty="0"/>
                        <a:t>Uplift</a:t>
                      </a:r>
                    </a:p>
                  </a:txBody>
                  <a:tcPr/>
                </a:tc>
                <a:tc>
                  <a:txBody>
                    <a:bodyPr/>
                    <a:lstStyle/>
                    <a:p>
                      <a:r>
                        <a:rPr lang="en-US" sz="1400" b="0" dirty="0"/>
                        <a:t>Heterogenous Treatment Effects</a:t>
                      </a:r>
                    </a:p>
                  </a:txBody>
                  <a:tcPr/>
                </a:tc>
                <a:tc>
                  <a:txBody>
                    <a:bodyPr/>
                    <a:lstStyle/>
                    <a:p>
                      <a:r>
                        <a:rPr lang="en-US" sz="1400" b="0" dirty="0"/>
                        <a:t>Conditional Average Treatment Effect</a:t>
                      </a:r>
                    </a:p>
                  </a:txBody>
                  <a:tcPr/>
                </a:tc>
                <a:tc>
                  <a:txBody>
                    <a:bodyPr/>
                    <a:lstStyle/>
                    <a:p>
                      <a:r>
                        <a:rPr lang="en-US" sz="1400" b="0" dirty="0"/>
                        <a:t>Incremental Impact</a:t>
                      </a:r>
                    </a:p>
                  </a:txBody>
                  <a:tcPr/>
                </a:tc>
                <a:tc>
                  <a:txBody>
                    <a:bodyPr/>
                    <a:lstStyle/>
                    <a:p>
                      <a:r>
                        <a:rPr lang="en-US" sz="1400" b="0" dirty="0"/>
                        <a:t>True Response</a:t>
                      </a:r>
                    </a:p>
                  </a:txBody>
                  <a:tcPr/>
                </a:tc>
                <a:extLst>
                  <a:ext uri="{0D108BD9-81ED-4DB2-BD59-A6C34878D82A}">
                    <a16:rowId xmlns:a16="http://schemas.microsoft.com/office/drawing/2014/main" val="583849317"/>
                  </a:ext>
                </a:extLst>
              </a:tr>
              <a:tr h="600477">
                <a:tc>
                  <a:txBody>
                    <a:bodyPr/>
                    <a:lstStyle/>
                    <a:p>
                      <a:r>
                        <a:rPr lang="en-US" sz="1400" b="0" dirty="0"/>
                        <a:t>Propensity Model</a:t>
                      </a:r>
                    </a:p>
                  </a:txBody>
                  <a:tcPr/>
                </a:tc>
                <a:tc>
                  <a:txBody>
                    <a:bodyPr/>
                    <a:lstStyle/>
                    <a:p>
                      <a:r>
                        <a:rPr lang="en-US" sz="1400" b="0" dirty="0"/>
                        <a:t>Gross Scoring</a:t>
                      </a:r>
                    </a:p>
                  </a:txBody>
                  <a:tcPr/>
                </a:tc>
                <a:tc>
                  <a:txBody>
                    <a:bodyPr/>
                    <a:lstStyle/>
                    <a:p>
                      <a:r>
                        <a:rPr lang="en-US" sz="1400" b="0" dirty="0"/>
                        <a:t>Classic Approach</a:t>
                      </a:r>
                    </a:p>
                  </a:txBody>
                  <a:tcPr/>
                </a:tc>
                <a:tc>
                  <a:txBody>
                    <a:bodyPr/>
                    <a:lstStyle/>
                    <a:p>
                      <a:r>
                        <a:rPr lang="en-US" sz="1400" b="0" dirty="0"/>
                        <a:t>Traditional Approach</a:t>
                      </a:r>
                    </a:p>
                  </a:txBody>
                  <a:tcPr/>
                </a:tc>
                <a:tc>
                  <a:txBody>
                    <a:bodyPr/>
                    <a:lstStyle/>
                    <a:p>
                      <a:r>
                        <a:rPr lang="en-US" sz="1400" b="0" dirty="0"/>
                        <a:t>Response Modeling</a:t>
                      </a:r>
                    </a:p>
                  </a:txBody>
                  <a:tcPr/>
                </a:tc>
                <a:extLst>
                  <a:ext uri="{0D108BD9-81ED-4DB2-BD59-A6C34878D82A}">
                    <a16:rowId xmlns:a16="http://schemas.microsoft.com/office/drawing/2014/main" val="2394994114"/>
                  </a:ext>
                </a:extLst>
              </a:tr>
              <a:tr h="600477">
                <a:tc>
                  <a:txBody>
                    <a:bodyPr/>
                    <a:lstStyle/>
                    <a:p>
                      <a:r>
                        <a:rPr lang="en-US" sz="1400" b="0" dirty="0"/>
                        <a:t>Two-model Approach</a:t>
                      </a:r>
                    </a:p>
                  </a:txBody>
                  <a:tcPr/>
                </a:tc>
                <a:tc>
                  <a:txBody>
                    <a:bodyPr/>
                    <a:lstStyle/>
                    <a:p>
                      <a:r>
                        <a:rPr lang="en-US" sz="1400" b="0" dirty="0"/>
                        <a:t>Independent Two Model Approach</a:t>
                      </a:r>
                    </a:p>
                  </a:txBody>
                  <a:tcPr/>
                </a:tc>
                <a:tc>
                  <a:txBody>
                    <a:bodyPr/>
                    <a:lstStyle/>
                    <a:p>
                      <a:r>
                        <a:rPr lang="en-US" sz="1400" b="0" dirty="0"/>
                        <a:t>T-learner</a:t>
                      </a:r>
                    </a:p>
                  </a:txBody>
                  <a:tcPr/>
                </a:tc>
                <a:tc>
                  <a:txBody>
                    <a:bodyPr/>
                    <a:lstStyle/>
                    <a:p>
                      <a:endParaRPr lang="en-US" sz="1400" b="0" dirty="0"/>
                    </a:p>
                  </a:txBody>
                  <a:tcPr/>
                </a:tc>
                <a:tc>
                  <a:txBody>
                    <a:bodyPr/>
                    <a:lstStyle/>
                    <a:p>
                      <a:endParaRPr lang="en-US" sz="1400" b="0"/>
                    </a:p>
                  </a:txBody>
                  <a:tcPr/>
                </a:tc>
                <a:extLst>
                  <a:ext uri="{0D108BD9-81ED-4DB2-BD59-A6C34878D82A}">
                    <a16:rowId xmlns:a16="http://schemas.microsoft.com/office/drawing/2014/main" val="3911623622"/>
                  </a:ext>
                </a:extLst>
              </a:tr>
              <a:tr h="600477">
                <a:tc>
                  <a:txBody>
                    <a:bodyPr/>
                    <a:lstStyle/>
                    <a:p>
                      <a:r>
                        <a:rPr lang="en-US" sz="1400" b="0" dirty="0"/>
                        <a:t>Single Model Approach</a:t>
                      </a:r>
                    </a:p>
                  </a:txBody>
                  <a:tcPr/>
                </a:tc>
                <a:tc>
                  <a:txBody>
                    <a:bodyPr/>
                    <a:lstStyle/>
                    <a:p>
                      <a:r>
                        <a:rPr lang="en-US" sz="1400" b="0" dirty="0"/>
                        <a:t>Treatment Dummy Variable Approach</a:t>
                      </a:r>
                    </a:p>
                  </a:txBody>
                  <a:tcPr/>
                </a:tc>
                <a:tc>
                  <a:txBody>
                    <a:bodyPr/>
                    <a:lstStyle/>
                    <a:p>
                      <a:r>
                        <a:rPr lang="en-US" sz="1400" b="0" dirty="0"/>
                        <a:t>S-learner</a:t>
                      </a:r>
                    </a:p>
                  </a:txBody>
                  <a:tcPr/>
                </a:tc>
                <a:tc>
                  <a:txBody>
                    <a:bodyPr/>
                    <a:lstStyle/>
                    <a:p>
                      <a:endParaRPr lang="en-US" sz="1400" b="0"/>
                    </a:p>
                  </a:txBody>
                  <a:tcPr/>
                </a:tc>
                <a:tc>
                  <a:txBody>
                    <a:bodyPr/>
                    <a:lstStyle/>
                    <a:p>
                      <a:endParaRPr lang="en-US" sz="1400" b="0"/>
                    </a:p>
                  </a:txBody>
                  <a:tcPr/>
                </a:tc>
                <a:extLst>
                  <a:ext uri="{0D108BD9-81ED-4DB2-BD59-A6C34878D82A}">
                    <a16:rowId xmlns:a16="http://schemas.microsoft.com/office/drawing/2014/main" val="261587643"/>
                  </a:ext>
                </a:extLst>
              </a:tr>
              <a:tr h="600477">
                <a:tc>
                  <a:txBody>
                    <a:bodyPr/>
                    <a:lstStyle/>
                    <a:p>
                      <a:r>
                        <a:rPr lang="en-US" sz="1400" b="0" dirty="0"/>
                        <a:t>Modified Outcome Approach</a:t>
                      </a:r>
                    </a:p>
                  </a:txBody>
                  <a:tcPr/>
                </a:tc>
                <a:tc>
                  <a:txBody>
                    <a:bodyPr/>
                    <a:lstStyle/>
                    <a:p>
                      <a:r>
                        <a:rPr lang="en-US" sz="1400" b="0" dirty="0"/>
                        <a:t>Transformed Outcome Approach</a:t>
                      </a:r>
                    </a:p>
                  </a:txBody>
                  <a:tcPr/>
                </a:tc>
                <a:tc>
                  <a:txBody>
                    <a:bodyPr/>
                    <a:lstStyle/>
                    <a:p>
                      <a:endParaRPr lang="en-US" sz="1400" b="0" dirty="0"/>
                    </a:p>
                  </a:txBody>
                  <a:tcPr/>
                </a:tc>
                <a:tc>
                  <a:txBody>
                    <a:bodyPr/>
                    <a:lstStyle/>
                    <a:p>
                      <a:endParaRPr lang="en-US" sz="1400" b="0"/>
                    </a:p>
                  </a:txBody>
                  <a:tcPr/>
                </a:tc>
                <a:tc>
                  <a:txBody>
                    <a:bodyPr/>
                    <a:lstStyle/>
                    <a:p>
                      <a:endParaRPr lang="en-US" sz="1400" b="0" dirty="0"/>
                    </a:p>
                  </a:txBody>
                  <a:tcPr/>
                </a:tc>
                <a:extLst>
                  <a:ext uri="{0D108BD9-81ED-4DB2-BD59-A6C34878D82A}">
                    <a16:rowId xmlns:a16="http://schemas.microsoft.com/office/drawing/2014/main" val="2336388410"/>
                  </a:ext>
                </a:extLst>
              </a:tr>
            </a:tbl>
          </a:graphicData>
        </a:graphic>
      </p:graphicFrame>
    </p:spTree>
    <p:extLst>
      <p:ext uri="{BB962C8B-B14F-4D97-AF65-F5344CB8AC3E}">
        <p14:creationId xmlns:p14="http://schemas.microsoft.com/office/powerpoint/2010/main" val="585705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Popular Meta-learners</a:t>
            </a:r>
            <a:endParaRPr lang="en-US" sz="2400" dirty="0">
              <a:latin typeface="+mj-lt"/>
            </a:endParaRPr>
          </a:p>
        </p:txBody>
      </p:sp>
      <p:graphicFrame>
        <p:nvGraphicFramePr>
          <p:cNvPr id="4" name="Table 3">
            <a:extLst>
              <a:ext uri="{FF2B5EF4-FFF2-40B4-BE49-F238E27FC236}">
                <a16:creationId xmlns:a16="http://schemas.microsoft.com/office/drawing/2014/main" id="{AED8BAA2-AE03-450E-A399-2E932E32ED9B}"/>
              </a:ext>
            </a:extLst>
          </p:cNvPr>
          <p:cNvGraphicFramePr>
            <a:graphicFrameLocks noGrp="1"/>
          </p:cNvGraphicFramePr>
          <p:nvPr>
            <p:extLst>
              <p:ext uri="{D42A27DB-BD31-4B8C-83A1-F6EECF244321}">
                <p14:modId xmlns:p14="http://schemas.microsoft.com/office/powerpoint/2010/main" val="4137457542"/>
              </p:ext>
            </p:extLst>
          </p:nvPr>
        </p:nvGraphicFramePr>
        <p:xfrm>
          <a:off x="311410" y="1481970"/>
          <a:ext cx="11569180" cy="5118235"/>
        </p:xfrm>
        <a:graphic>
          <a:graphicData uri="http://schemas.openxmlformats.org/drawingml/2006/table">
            <a:tbl>
              <a:tblPr firstRow="1" bandRow="1">
                <a:tableStyleId>{0505E3EF-67EA-436B-97B2-0124C06EBD24}</a:tableStyleId>
              </a:tblPr>
              <a:tblGrid>
                <a:gridCol w="2313836">
                  <a:extLst>
                    <a:ext uri="{9D8B030D-6E8A-4147-A177-3AD203B41FA5}">
                      <a16:colId xmlns:a16="http://schemas.microsoft.com/office/drawing/2014/main" val="535154488"/>
                    </a:ext>
                  </a:extLst>
                </a:gridCol>
                <a:gridCol w="9255344">
                  <a:extLst>
                    <a:ext uri="{9D8B030D-6E8A-4147-A177-3AD203B41FA5}">
                      <a16:colId xmlns:a16="http://schemas.microsoft.com/office/drawing/2014/main" val="858698956"/>
                    </a:ext>
                  </a:extLst>
                </a:gridCol>
              </a:tblGrid>
              <a:tr h="772588">
                <a:tc>
                  <a:txBody>
                    <a:bodyPr/>
                    <a:lstStyle/>
                    <a:p>
                      <a:r>
                        <a:rPr lang="en-US" sz="1400" b="0" dirty="0"/>
                        <a:t>Single Model Classifier</a:t>
                      </a:r>
                    </a:p>
                  </a:txBody>
                  <a:tcPr/>
                </a:tc>
                <a:tc>
                  <a:txBody>
                    <a:bodyPr/>
                    <a:lstStyle/>
                    <a:p>
                      <a:r>
                        <a:rPr lang="en-US" sz="1200" b="0" dirty="0"/>
                        <a:t>Use treatment flag as a feature in the model. Train one model using full dataset. With new observation force treatment to 0 and get prediction, then force treatment to 1 and get a second prediction. Subtract the two predictions to get a proxy for uplift.</a:t>
                      </a:r>
                    </a:p>
                  </a:txBody>
                  <a:tcPr/>
                </a:tc>
                <a:extLst>
                  <a:ext uri="{0D108BD9-81ED-4DB2-BD59-A6C34878D82A}">
                    <a16:rowId xmlns:a16="http://schemas.microsoft.com/office/drawing/2014/main" val="2544694199"/>
                  </a:ext>
                </a:extLst>
              </a:tr>
              <a:tr h="941191">
                <a:tc>
                  <a:txBody>
                    <a:bodyPr/>
                    <a:lstStyle/>
                    <a:p>
                      <a:r>
                        <a:rPr lang="en-US" sz="1400" b="0" dirty="0"/>
                        <a:t>Two-Model Classifier</a:t>
                      </a:r>
                    </a:p>
                  </a:txBody>
                  <a:tcPr/>
                </a:tc>
                <a:tc>
                  <a:txBody>
                    <a:bodyPr/>
                    <a:lstStyle/>
                    <a:p>
                      <a:r>
                        <a:rPr lang="en-US" sz="1200" b="0" dirty="0"/>
                        <a:t>Dataset is broken out into treatment only and control only. Two independent classifiers are built on the target. For a new observation both models predict probability to convert. When subtracting treated prediction from control prediction you get a proxy for uplift.</a:t>
                      </a:r>
                    </a:p>
                  </a:txBody>
                  <a:tcPr/>
                </a:tc>
                <a:extLst>
                  <a:ext uri="{0D108BD9-81ED-4DB2-BD59-A6C34878D82A}">
                    <a16:rowId xmlns:a16="http://schemas.microsoft.com/office/drawing/2014/main" val="583849317"/>
                  </a:ext>
                </a:extLst>
              </a:tr>
              <a:tr h="772588">
                <a:tc>
                  <a:txBody>
                    <a:bodyPr/>
                    <a:lstStyle/>
                    <a:p>
                      <a:r>
                        <a:rPr lang="en-US" sz="1400" b="0" dirty="0"/>
                        <a:t>Four-Quadrant Approach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Outcome is transformed into 4 levels to decompose to a multi-classification problem. Treated Response, Treated No Response, Control Response, Control No Response. Uplift proxy is calculated as: </a:t>
                      </a:r>
                      <a:r>
                        <a:rPr lang="en-US" sz="1200" b="0" i="1" kern="1200" dirty="0">
                          <a:solidFill>
                            <a:schemeClr val="dk1"/>
                          </a:solidFill>
                          <a:latin typeface="+mn-lt"/>
                          <a:ea typeface="+mn-ea"/>
                          <a:cs typeface="+mn-cs"/>
                        </a:rPr>
                        <a:t>PTR (probability of treated and response) + PCN (probability control no response) – PTN (probability treated no response) – PCR (probability control and response)</a:t>
                      </a:r>
                    </a:p>
                    <a:p>
                      <a:endParaRPr lang="en-US" sz="1400" b="0" dirty="0"/>
                    </a:p>
                  </a:txBody>
                  <a:tcPr/>
                </a:tc>
                <a:extLst>
                  <a:ext uri="{0D108BD9-81ED-4DB2-BD59-A6C34878D82A}">
                    <a16:rowId xmlns:a16="http://schemas.microsoft.com/office/drawing/2014/main" val="2394994114"/>
                  </a:ext>
                </a:extLst>
              </a:tr>
              <a:tr h="772588">
                <a:tc>
                  <a:txBody>
                    <a:bodyPr/>
                    <a:lstStyle/>
                    <a:p>
                      <a:r>
                        <a:rPr lang="en-US" sz="1400" b="0" dirty="0"/>
                        <a:t>Pylift Transformed Outcome T-Learner</a:t>
                      </a:r>
                    </a:p>
                  </a:txBody>
                  <a:tcPr/>
                </a:tc>
                <a:tc>
                  <a:txBody>
                    <a:bodyPr/>
                    <a:lstStyle/>
                    <a:p>
                      <a:r>
                        <a:rPr lang="en-US" sz="1200" b="0" dirty="0"/>
                        <a:t>Outcome is combined with treatment and random assignment percentage information to create a numeric value for regression estimation of uplift. Then it takes the two model approach but can use any regression algorithms to solve. </a:t>
                      </a:r>
                    </a:p>
                  </a:txBody>
                  <a:tcPr/>
                </a:tc>
                <a:extLst>
                  <a:ext uri="{0D108BD9-81ED-4DB2-BD59-A6C34878D82A}">
                    <a16:rowId xmlns:a16="http://schemas.microsoft.com/office/drawing/2014/main" val="3911623622"/>
                  </a:ext>
                </a:extLst>
              </a:tr>
              <a:tr h="772588">
                <a:tc>
                  <a:txBody>
                    <a:bodyPr/>
                    <a:lstStyle/>
                    <a:p>
                      <a:r>
                        <a:rPr lang="en-US" sz="1400" b="0" dirty="0"/>
                        <a:t>CausalML R-Leaner</a:t>
                      </a:r>
                    </a:p>
                  </a:txBody>
                  <a:tcPr/>
                </a:tc>
                <a:tc>
                  <a:txBody>
                    <a:bodyPr/>
                    <a:lstStyle/>
                    <a:p>
                      <a:r>
                        <a:rPr lang="en-US" sz="1200" b="0" kern="1200" dirty="0">
                          <a:solidFill>
                            <a:schemeClr val="dk1"/>
                          </a:solidFill>
                          <a:latin typeface="+mn-lt"/>
                          <a:ea typeface="+mn-ea"/>
                          <a:cs typeface="+mn-cs"/>
                        </a:rPr>
                        <a:t>Uses cross-validation estimates of outcomes and propensity scores to fit machine learning models. The R-learner get’s its name by the special optimization metric, R-Loss, it tries to minimize when running cross-validation. </a:t>
                      </a:r>
                    </a:p>
                  </a:txBody>
                  <a:tcPr/>
                </a:tc>
                <a:extLst>
                  <a:ext uri="{0D108BD9-81ED-4DB2-BD59-A6C34878D82A}">
                    <a16:rowId xmlns:a16="http://schemas.microsoft.com/office/drawing/2014/main" val="261587643"/>
                  </a:ext>
                </a:extLst>
              </a:tr>
              <a:tr h="772588">
                <a:tc>
                  <a:txBody>
                    <a:bodyPr/>
                    <a:lstStyle/>
                    <a:p>
                      <a:r>
                        <a:rPr lang="en-US" sz="1400" b="0" dirty="0"/>
                        <a:t>CausalML X-Leaner</a:t>
                      </a:r>
                    </a:p>
                  </a:txBody>
                  <a:tcPr/>
                </a:tc>
                <a:tc>
                  <a:txBody>
                    <a:bodyPr/>
                    <a:lstStyle/>
                    <a:p>
                      <a:pPr marL="0" algn="l" defTabSz="914400" rtl="0" eaLnBrk="1" latinLnBrk="0" hangingPunct="1"/>
                      <a:r>
                        <a:rPr lang="en-US" sz="1200" b="0" kern="1200" dirty="0">
                          <a:solidFill>
                            <a:schemeClr val="dk1"/>
                          </a:solidFill>
                          <a:latin typeface="+mn-lt"/>
                          <a:ea typeface="+mn-ea"/>
                          <a:cs typeface="+mn-cs"/>
                        </a:rPr>
                        <a:t>The X-learner is an extension of T-learner with some extra tweaks. It leverages the observed outcomes to impute the unobserved scenario. Every observation that was in the treatment group has its control outcome imputed and every observation in the control group has its treatment outcome imputed. The X-learner is then able to estimate the uplift in a second step as if both scenarios (both treated and not treated) were observed. The advantage over two-model is that the model can still use information from the control group to derive better estimators for the treatment group and vice-versa. </a:t>
                      </a:r>
                    </a:p>
                  </a:txBody>
                  <a:tcPr/>
                </a:tc>
                <a:extLst>
                  <a:ext uri="{0D108BD9-81ED-4DB2-BD59-A6C34878D82A}">
                    <a16:rowId xmlns:a16="http://schemas.microsoft.com/office/drawing/2014/main" val="2336388410"/>
                  </a:ext>
                </a:extLst>
              </a:tr>
            </a:tbl>
          </a:graphicData>
        </a:graphic>
      </p:graphicFrame>
    </p:spTree>
    <p:extLst>
      <p:ext uri="{BB962C8B-B14F-4D97-AF65-F5344CB8AC3E}">
        <p14:creationId xmlns:p14="http://schemas.microsoft.com/office/powerpoint/2010/main" val="530937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Segoe UI Semibold"/>
        <a:ea typeface="MS PGothic"/>
        <a:cs typeface=""/>
      </a:majorFont>
      <a:minorFont>
        <a:latin typeface="Segoe UI"/>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3485</TotalTime>
  <Words>2546</Words>
  <Application>Microsoft Office PowerPoint</Application>
  <PresentationFormat>Widescreen</PresentationFormat>
  <Paragraphs>408</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Courier New</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Temple, Shelby</dc:creator>
  <cp:lastModifiedBy>Temple, Shelby</cp:lastModifiedBy>
  <cp:revision>87</cp:revision>
  <dcterms:created xsi:type="dcterms:W3CDTF">2020-05-04T00:15:12Z</dcterms:created>
  <dcterms:modified xsi:type="dcterms:W3CDTF">2020-05-07T15:26:47Z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1f8fdad-6f51-40b7-9ecc-e69d40f2075f_Enabled">
    <vt:lpwstr>True</vt:lpwstr>
  </property>
  <property fmtid="{D5CDD505-2E9C-101B-9397-08002B2CF9AE}" pid="3" name="MSIP_Label_41f8fdad-6f51-40b7-9ecc-e69d40f2075f_SiteId">
    <vt:lpwstr>88b431e7-cf2a-43a9-bd00-81441f5c2d3c</vt:lpwstr>
  </property>
  <property fmtid="{D5CDD505-2E9C-101B-9397-08002B2CF9AE}" pid="4" name="MSIP_Label_41f8fdad-6f51-40b7-9ecc-e69d40f2075f_Owner">
    <vt:lpwstr>Shelby.Temple@allstate.com</vt:lpwstr>
  </property>
  <property fmtid="{D5CDD505-2E9C-101B-9397-08002B2CF9AE}" pid="5" name="MSIP_Label_41f8fdad-6f51-40b7-9ecc-e69d40f2075f_SetDate">
    <vt:lpwstr>2020-05-04T00:41:50.8051050Z</vt:lpwstr>
  </property>
  <property fmtid="{D5CDD505-2E9C-101B-9397-08002B2CF9AE}" pid="6" name="MSIP_Label_41f8fdad-6f51-40b7-9ecc-e69d40f2075f_Name">
    <vt:lpwstr>Public</vt:lpwstr>
  </property>
  <property fmtid="{D5CDD505-2E9C-101B-9397-08002B2CF9AE}" pid="7" name="MSIP_Label_41f8fdad-6f51-40b7-9ecc-e69d40f2075f_Application">
    <vt:lpwstr>Microsoft Azure Information Protection</vt:lpwstr>
  </property>
  <property fmtid="{D5CDD505-2E9C-101B-9397-08002B2CF9AE}" pid="8" name="MSIP_Label_41f8fdad-6f51-40b7-9ecc-e69d40f2075f_Extended_MSFT_Method">
    <vt:lpwstr>Manual</vt:lpwstr>
  </property>
  <property fmtid="{D5CDD505-2E9C-101B-9397-08002B2CF9AE}" pid="9" name="Sensitivity">
    <vt:lpwstr>Public</vt:lpwstr>
  </property>
</Properties>
</file>